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nva Sans" panose="020B0604020202020204" charset="0"/>
      <p:regular r:id="rId11"/>
    </p:embeddedFont>
    <p:embeddedFont>
      <p:font typeface="Canva Sans Bold" panose="020B0604020202020204" charset="0"/>
      <p:regular r:id="rId12"/>
    </p:embeddedFont>
    <p:embeddedFont>
      <p:font typeface="Inter" panose="020B0604020202020204" charset="0"/>
      <p:regular r:id="rId13"/>
    </p:embeddedFont>
    <p:embeddedFont>
      <p:font typeface="Inter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-35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939688">
            <a:off x="-9062748" y="1901295"/>
            <a:ext cx="14605849" cy="12031568"/>
          </a:xfrm>
          <a:custGeom>
            <a:avLst/>
            <a:gdLst/>
            <a:ahLst/>
            <a:cxnLst/>
            <a:rect l="l" t="t" r="r" b="b"/>
            <a:pathLst>
              <a:path w="14605849" h="12031568">
                <a:moveTo>
                  <a:pt x="0" y="0"/>
                </a:moveTo>
                <a:lnTo>
                  <a:pt x="14605849" y="0"/>
                </a:lnTo>
                <a:lnTo>
                  <a:pt x="14605849" y="12031569"/>
                </a:lnTo>
                <a:lnTo>
                  <a:pt x="0" y="12031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961501">
            <a:off x="12873500" y="-2420418"/>
            <a:ext cx="12162710" cy="10019032"/>
          </a:xfrm>
          <a:custGeom>
            <a:avLst/>
            <a:gdLst/>
            <a:ahLst/>
            <a:cxnLst/>
            <a:rect l="l" t="t" r="r" b="b"/>
            <a:pathLst>
              <a:path w="12162710" h="10019032">
                <a:moveTo>
                  <a:pt x="0" y="0"/>
                </a:moveTo>
                <a:lnTo>
                  <a:pt x="12162710" y="0"/>
                </a:lnTo>
                <a:lnTo>
                  <a:pt x="12162710" y="10019032"/>
                </a:lnTo>
                <a:lnTo>
                  <a:pt x="0" y="10019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610460" y="6071787"/>
            <a:ext cx="11067081" cy="2491639"/>
            <a:chOff x="0" y="0"/>
            <a:chExt cx="2090854" cy="47073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90854" cy="470734"/>
            </a:xfrm>
            <a:custGeom>
              <a:avLst/>
              <a:gdLst/>
              <a:ahLst/>
              <a:cxnLst/>
              <a:rect l="l" t="t" r="r" b="b"/>
              <a:pathLst>
                <a:path w="2090854" h="470734">
                  <a:moveTo>
                    <a:pt x="69954" y="0"/>
                  </a:moveTo>
                  <a:lnTo>
                    <a:pt x="2020899" y="0"/>
                  </a:lnTo>
                  <a:cubicBezTo>
                    <a:pt x="2059534" y="0"/>
                    <a:pt x="2090854" y="31320"/>
                    <a:pt x="2090854" y="69954"/>
                  </a:cubicBezTo>
                  <a:lnTo>
                    <a:pt x="2090854" y="400780"/>
                  </a:lnTo>
                  <a:cubicBezTo>
                    <a:pt x="2090854" y="419333"/>
                    <a:pt x="2083483" y="437126"/>
                    <a:pt x="2070364" y="450245"/>
                  </a:cubicBezTo>
                  <a:cubicBezTo>
                    <a:pt x="2057245" y="463364"/>
                    <a:pt x="2039452" y="470734"/>
                    <a:pt x="2020899" y="470734"/>
                  </a:cubicBezTo>
                  <a:lnTo>
                    <a:pt x="69954" y="470734"/>
                  </a:lnTo>
                  <a:cubicBezTo>
                    <a:pt x="31320" y="470734"/>
                    <a:pt x="0" y="439414"/>
                    <a:pt x="0" y="400780"/>
                  </a:cubicBezTo>
                  <a:lnTo>
                    <a:pt x="0" y="69954"/>
                  </a:lnTo>
                  <a:cubicBezTo>
                    <a:pt x="0" y="51401"/>
                    <a:pt x="7370" y="33608"/>
                    <a:pt x="20489" y="20489"/>
                  </a:cubicBezTo>
                  <a:cubicBezTo>
                    <a:pt x="33608" y="7370"/>
                    <a:pt x="51401" y="0"/>
                    <a:pt x="6995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EFEEDC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090854" cy="5088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19046" y="184854"/>
            <a:ext cx="16649907" cy="4027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44"/>
              </a:lnSpc>
            </a:pPr>
            <a:r>
              <a:rPr lang="en-US" sz="8584" b="1" spc="-437">
                <a:solidFill>
                  <a:srgbClr val="EFEED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Mental Health Risk Prediction Using Social Media</a:t>
            </a:r>
          </a:p>
          <a:p>
            <a:pPr algn="ctr">
              <a:lnSpc>
                <a:spcPts val="10730"/>
              </a:lnSpc>
            </a:pPr>
            <a:r>
              <a:rPr lang="en-US" sz="8584" b="1" spc="180">
                <a:solidFill>
                  <a:srgbClr val="EFEED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Sentiment Analysis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81939" y="5176152"/>
            <a:ext cx="3524121" cy="487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65"/>
              </a:lnSpc>
              <a:spcBef>
                <a:spcPct val="0"/>
              </a:spcBef>
            </a:pPr>
            <a:r>
              <a:rPr lang="en-US" sz="3665" dirty="0">
                <a:solidFill>
                  <a:srgbClr val="EFEEDC"/>
                </a:solidFill>
                <a:latin typeface="Inter"/>
                <a:ea typeface="Inter"/>
                <a:cs typeface="Inter"/>
                <a:sym typeface="Inter"/>
              </a:rPr>
              <a:t>GROUP NO : 1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3192701" y="4869830"/>
            <a:ext cx="8388257" cy="1922752"/>
            <a:chOff x="0" y="-192359"/>
            <a:chExt cx="1584755" cy="363256"/>
          </a:xfrm>
        </p:grpSpPr>
        <p:sp>
          <p:nvSpPr>
            <p:cNvPr id="10" name="Freeform 10"/>
            <p:cNvSpPr/>
            <p:nvPr/>
          </p:nvSpPr>
          <p:spPr>
            <a:xfrm>
              <a:off x="576239" y="-192359"/>
              <a:ext cx="1008516" cy="170897"/>
            </a:xfrm>
            <a:custGeom>
              <a:avLst/>
              <a:gdLst/>
              <a:ahLst/>
              <a:cxnLst/>
              <a:rect l="l" t="t" r="r" b="b"/>
              <a:pathLst>
                <a:path w="1008516" h="170897">
                  <a:moveTo>
                    <a:pt x="85449" y="0"/>
                  </a:moveTo>
                  <a:lnTo>
                    <a:pt x="923068" y="0"/>
                  </a:lnTo>
                  <a:cubicBezTo>
                    <a:pt x="970260" y="0"/>
                    <a:pt x="1008516" y="38257"/>
                    <a:pt x="1008516" y="85449"/>
                  </a:cubicBezTo>
                  <a:lnTo>
                    <a:pt x="1008516" y="85449"/>
                  </a:lnTo>
                  <a:cubicBezTo>
                    <a:pt x="1008516" y="132641"/>
                    <a:pt x="970260" y="170897"/>
                    <a:pt x="923068" y="170897"/>
                  </a:cubicBezTo>
                  <a:lnTo>
                    <a:pt x="85449" y="170897"/>
                  </a:lnTo>
                  <a:cubicBezTo>
                    <a:pt x="38257" y="170897"/>
                    <a:pt x="0" y="132641"/>
                    <a:pt x="0" y="85449"/>
                  </a:cubicBezTo>
                  <a:lnTo>
                    <a:pt x="0" y="85449"/>
                  </a:lnTo>
                  <a:cubicBezTo>
                    <a:pt x="0" y="38257"/>
                    <a:pt x="38257" y="0"/>
                    <a:pt x="8544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EFEEDC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008516" cy="208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902137" y="6798847"/>
            <a:ext cx="8788526" cy="1408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5"/>
              </a:lnSpc>
            </a:pPr>
            <a:r>
              <a:rPr lang="en-US" sz="3665" dirty="0">
                <a:solidFill>
                  <a:srgbClr val="EFEEDC"/>
                </a:solidFill>
                <a:latin typeface="Inter"/>
                <a:ea typeface="Inter"/>
                <a:cs typeface="Inter"/>
                <a:sym typeface="Inter"/>
              </a:rPr>
              <a:t>TASMIA HOSSAIN        20210204038</a:t>
            </a:r>
          </a:p>
          <a:p>
            <a:pPr algn="l">
              <a:lnSpc>
                <a:spcPts val="3665"/>
              </a:lnSpc>
            </a:pPr>
            <a:r>
              <a:rPr lang="en-US" sz="3665" dirty="0">
                <a:solidFill>
                  <a:srgbClr val="EFEEDC"/>
                </a:solidFill>
                <a:latin typeface="Inter"/>
                <a:ea typeface="Inter"/>
                <a:cs typeface="Inter"/>
                <a:sym typeface="Inter"/>
              </a:rPr>
              <a:t>ABU DOJANA               20210204039</a:t>
            </a:r>
          </a:p>
          <a:p>
            <a:pPr marL="0" lvl="0" indent="0" algn="l">
              <a:lnSpc>
                <a:spcPts val="3665"/>
              </a:lnSpc>
              <a:spcBef>
                <a:spcPct val="0"/>
              </a:spcBef>
            </a:pPr>
            <a:r>
              <a:rPr lang="en-US" sz="3665" dirty="0">
                <a:solidFill>
                  <a:srgbClr val="EFEEDC"/>
                </a:solidFill>
                <a:latin typeface="Inter"/>
                <a:ea typeface="Inter"/>
                <a:cs typeface="Inter"/>
                <a:sym typeface="Inter"/>
              </a:rPr>
              <a:t>MD. AHNAF AHSAN     20210204048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964427">
            <a:off x="-8315777" y="-5721968"/>
            <a:ext cx="14605849" cy="12031568"/>
          </a:xfrm>
          <a:custGeom>
            <a:avLst/>
            <a:gdLst/>
            <a:ahLst/>
            <a:cxnLst/>
            <a:rect l="l" t="t" r="r" b="b"/>
            <a:pathLst>
              <a:path w="14605849" h="12031568">
                <a:moveTo>
                  <a:pt x="0" y="0"/>
                </a:moveTo>
                <a:lnTo>
                  <a:pt x="14605850" y="0"/>
                </a:lnTo>
                <a:lnTo>
                  <a:pt x="14605850" y="12031568"/>
                </a:lnTo>
                <a:lnTo>
                  <a:pt x="0" y="12031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222981" y="6573894"/>
            <a:ext cx="3842037" cy="2684406"/>
            <a:chOff x="0" y="0"/>
            <a:chExt cx="725859" cy="5071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5859" cy="507153"/>
            </a:xfrm>
            <a:custGeom>
              <a:avLst/>
              <a:gdLst/>
              <a:ahLst/>
              <a:cxnLst/>
              <a:rect l="l" t="t" r="r" b="b"/>
              <a:pathLst>
                <a:path w="725859" h="507153">
                  <a:moveTo>
                    <a:pt x="201506" y="0"/>
                  </a:moveTo>
                  <a:lnTo>
                    <a:pt x="524353" y="0"/>
                  </a:lnTo>
                  <a:cubicBezTo>
                    <a:pt x="577796" y="0"/>
                    <a:pt x="629050" y="21230"/>
                    <a:pt x="666839" y="59020"/>
                  </a:cubicBezTo>
                  <a:cubicBezTo>
                    <a:pt x="704629" y="96809"/>
                    <a:pt x="725859" y="148063"/>
                    <a:pt x="725859" y="201506"/>
                  </a:cubicBezTo>
                  <a:lnTo>
                    <a:pt x="725859" y="305647"/>
                  </a:lnTo>
                  <a:cubicBezTo>
                    <a:pt x="725859" y="359090"/>
                    <a:pt x="704629" y="410343"/>
                    <a:pt x="666839" y="448133"/>
                  </a:cubicBezTo>
                  <a:cubicBezTo>
                    <a:pt x="629050" y="485923"/>
                    <a:pt x="577796" y="507153"/>
                    <a:pt x="524353" y="507153"/>
                  </a:cubicBezTo>
                  <a:lnTo>
                    <a:pt x="201506" y="507153"/>
                  </a:lnTo>
                  <a:cubicBezTo>
                    <a:pt x="148063" y="507153"/>
                    <a:pt x="96809" y="485923"/>
                    <a:pt x="59020" y="448133"/>
                  </a:cubicBezTo>
                  <a:cubicBezTo>
                    <a:pt x="21230" y="410343"/>
                    <a:pt x="0" y="359090"/>
                    <a:pt x="0" y="305647"/>
                  </a:cubicBezTo>
                  <a:lnTo>
                    <a:pt x="0" y="201506"/>
                  </a:lnTo>
                  <a:cubicBezTo>
                    <a:pt x="0" y="148063"/>
                    <a:pt x="21230" y="96809"/>
                    <a:pt x="59020" y="59020"/>
                  </a:cubicBezTo>
                  <a:cubicBezTo>
                    <a:pt x="96809" y="21230"/>
                    <a:pt x="148063" y="0"/>
                    <a:pt x="201506" y="0"/>
                  </a:cubicBezTo>
                  <a:close/>
                </a:path>
              </a:pathLst>
            </a:custGeom>
            <a:solidFill>
              <a:srgbClr val="EFEEDC"/>
            </a:solidFill>
            <a:ln w="38100" cap="rnd">
              <a:solidFill>
                <a:srgbClr val="111111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25859" cy="545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222981" y="3401643"/>
            <a:ext cx="3842037" cy="2684406"/>
            <a:chOff x="0" y="0"/>
            <a:chExt cx="725859" cy="5071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25859" cy="507153"/>
            </a:xfrm>
            <a:custGeom>
              <a:avLst/>
              <a:gdLst/>
              <a:ahLst/>
              <a:cxnLst/>
              <a:rect l="l" t="t" r="r" b="b"/>
              <a:pathLst>
                <a:path w="725859" h="507153">
                  <a:moveTo>
                    <a:pt x="201506" y="0"/>
                  </a:moveTo>
                  <a:lnTo>
                    <a:pt x="524353" y="0"/>
                  </a:lnTo>
                  <a:cubicBezTo>
                    <a:pt x="577796" y="0"/>
                    <a:pt x="629050" y="21230"/>
                    <a:pt x="666839" y="59020"/>
                  </a:cubicBezTo>
                  <a:cubicBezTo>
                    <a:pt x="704629" y="96809"/>
                    <a:pt x="725859" y="148063"/>
                    <a:pt x="725859" y="201506"/>
                  </a:cubicBezTo>
                  <a:lnTo>
                    <a:pt x="725859" y="305647"/>
                  </a:lnTo>
                  <a:cubicBezTo>
                    <a:pt x="725859" y="359090"/>
                    <a:pt x="704629" y="410343"/>
                    <a:pt x="666839" y="448133"/>
                  </a:cubicBezTo>
                  <a:cubicBezTo>
                    <a:pt x="629050" y="485923"/>
                    <a:pt x="577796" y="507153"/>
                    <a:pt x="524353" y="507153"/>
                  </a:cubicBezTo>
                  <a:lnTo>
                    <a:pt x="201506" y="507153"/>
                  </a:lnTo>
                  <a:cubicBezTo>
                    <a:pt x="148063" y="507153"/>
                    <a:pt x="96809" y="485923"/>
                    <a:pt x="59020" y="448133"/>
                  </a:cubicBezTo>
                  <a:cubicBezTo>
                    <a:pt x="21230" y="410343"/>
                    <a:pt x="0" y="359090"/>
                    <a:pt x="0" y="305647"/>
                  </a:cubicBezTo>
                  <a:lnTo>
                    <a:pt x="0" y="201506"/>
                  </a:lnTo>
                  <a:cubicBezTo>
                    <a:pt x="0" y="148063"/>
                    <a:pt x="21230" y="96809"/>
                    <a:pt x="59020" y="59020"/>
                  </a:cubicBezTo>
                  <a:cubicBezTo>
                    <a:pt x="96809" y="21230"/>
                    <a:pt x="148063" y="0"/>
                    <a:pt x="201506" y="0"/>
                  </a:cubicBezTo>
                  <a:close/>
                </a:path>
              </a:pathLst>
            </a:custGeom>
            <a:solidFill>
              <a:srgbClr val="EFEEDC"/>
            </a:solidFill>
            <a:ln w="38100" cap="rnd">
              <a:solidFill>
                <a:srgbClr val="111111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725859" cy="545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353348" y="6573894"/>
            <a:ext cx="3842037" cy="2684406"/>
            <a:chOff x="0" y="0"/>
            <a:chExt cx="725859" cy="50715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25859" cy="507153"/>
            </a:xfrm>
            <a:custGeom>
              <a:avLst/>
              <a:gdLst/>
              <a:ahLst/>
              <a:cxnLst/>
              <a:rect l="l" t="t" r="r" b="b"/>
              <a:pathLst>
                <a:path w="725859" h="507153">
                  <a:moveTo>
                    <a:pt x="201506" y="0"/>
                  </a:moveTo>
                  <a:lnTo>
                    <a:pt x="524353" y="0"/>
                  </a:lnTo>
                  <a:cubicBezTo>
                    <a:pt x="577796" y="0"/>
                    <a:pt x="629050" y="21230"/>
                    <a:pt x="666839" y="59020"/>
                  </a:cubicBezTo>
                  <a:cubicBezTo>
                    <a:pt x="704629" y="96809"/>
                    <a:pt x="725859" y="148063"/>
                    <a:pt x="725859" y="201506"/>
                  </a:cubicBezTo>
                  <a:lnTo>
                    <a:pt x="725859" y="305647"/>
                  </a:lnTo>
                  <a:cubicBezTo>
                    <a:pt x="725859" y="359090"/>
                    <a:pt x="704629" y="410343"/>
                    <a:pt x="666839" y="448133"/>
                  </a:cubicBezTo>
                  <a:cubicBezTo>
                    <a:pt x="629050" y="485923"/>
                    <a:pt x="577796" y="507153"/>
                    <a:pt x="524353" y="507153"/>
                  </a:cubicBezTo>
                  <a:lnTo>
                    <a:pt x="201506" y="507153"/>
                  </a:lnTo>
                  <a:cubicBezTo>
                    <a:pt x="148063" y="507153"/>
                    <a:pt x="96809" y="485923"/>
                    <a:pt x="59020" y="448133"/>
                  </a:cubicBezTo>
                  <a:cubicBezTo>
                    <a:pt x="21230" y="410343"/>
                    <a:pt x="0" y="359090"/>
                    <a:pt x="0" y="305647"/>
                  </a:cubicBezTo>
                  <a:lnTo>
                    <a:pt x="0" y="201506"/>
                  </a:lnTo>
                  <a:cubicBezTo>
                    <a:pt x="0" y="148063"/>
                    <a:pt x="21230" y="96809"/>
                    <a:pt x="59020" y="59020"/>
                  </a:cubicBezTo>
                  <a:cubicBezTo>
                    <a:pt x="96809" y="21230"/>
                    <a:pt x="148063" y="0"/>
                    <a:pt x="201506" y="0"/>
                  </a:cubicBezTo>
                  <a:close/>
                </a:path>
              </a:pathLst>
            </a:custGeom>
            <a:solidFill>
              <a:srgbClr val="EFEEDC"/>
            </a:solidFill>
            <a:ln w="38100" cap="rnd">
              <a:solidFill>
                <a:srgbClr val="111111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725859" cy="545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352079" y="3401643"/>
            <a:ext cx="3842037" cy="2684406"/>
            <a:chOff x="0" y="0"/>
            <a:chExt cx="725859" cy="50715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25859" cy="507153"/>
            </a:xfrm>
            <a:custGeom>
              <a:avLst/>
              <a:gdLst/>
              <a:ahLst/>
              <a:cxnLst/>
              <a:rect l="l" t="t" r="r" b="b"/>
              <a:pathLst>
                <a:path w="725859" h="507153">
                  <a:moveTo>
                    <a:pt x="201506" y="0"/>
                  </a:moveTo>
                  <a:lnTo>
                    <a:pt x="524353" y="0"/>
                  </a:lnTo>
                  <a:cubicBezTo>
                    <a:pt x="577796" y="0"/>
                    <a:pt x="629050" y="21230"/>
                    <a:pt x="666839" y="59020"/>
                  </a:cubicBezTo>
                  <a:cubicBezTo>
                    <a:pt x="704629" y="96809"/>
                    <a:pt x="725859" y="148063"/>
                    <a:pt x="725859" y="201506"/>
                  </a:cubicBezTo>
                  <a:lnTo>
                    <a:pt x="725859" y="305647"/>
                  </a:lnTo>
                  <a:cubicBezTo>
                    <a:pt x="725859" y="359090"/>
                    <a:pt x="704629" y="410343"/>
                    <a:pt x="666839" y="448133"/>
                  </a:cubicBezTo>
                  <a:cubicBezTo>
                    <a:pt x="629050" y="485923"/>
                    <a:pt x="577796" y="507153"/>
                    <a:pt x="524353" y="507153"/>
                  </a:cubicBezTo>
                  <a:lnTo>
                    <a:pt x="201506" y="507153"/>
                  </a:lnTo>
                  <a:cubicBezTo>
                    <a:pt x="148063" y="507153"/>
                    <a:pt x="96809" y="485923"/>
                    <a:pt x="59020" y="448133"/>
                  </a:cubicBezTo>
                  <a:cubicBezTo>
                    <a:pt x="21230" y="410343"/>
                    <a:pt x="0" y="359090"/>
                    <a:pt x="0" y="305647"/>
                  </a:cubicBezTo>
                  <a:lnTo>
                    <a:pt x="0" y="201506"/>
                  </a:lnTo>
                  <a:cubicBezTo>
                    <a:pt x="0" y="148063"/>
                    <a:pt x="21230" y="96809"/>
                    <a:pt x="59020" y="59020"/>
                  </a:cubicBezTo>
                  <a:cubicBezTo>
                    <a:pt x="96809" y="21230"/>
                    <a:pt x="148063" y="0"/>
                    <a:pt x="201506" y="0"/>
                  </a:cubicBezTo>
                  <a:close/>
                </a:path>
              </a:pathLst>
            </a:custGeom>
            <a:solidFill>
              <a:srgbClr val="EFEEDC"/>
            </a:solidFill>
            <a:ln w="38100" cap="rnd">
              <a:solidFill>
                <a:srgbClr val="111111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725859" cy="545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7652767">
            <a:off x="13215608" y="3994304"/>
            <a:ext cx="12162710" cy="10019032"/>
          </a:xfrm>
          <a:custGeom>
            <a:avLst/>
            <a:gdLst/>
            <a:ahLst/>
            <a:cxnLst/>
            <a:rect l="l" t="t" r="r" b="b"/>
            <a:pathLst>
              <a:path w="12162710" h="10019032">
                <a:moveTo>
                  <a:pt x="0" y="0"/>
                </a:moveTo>
                <a:lnTo>
                  <a:pt x="12162710" y="0"/>
                </a:lnTo>
                <a:lnTo>
                  <a:pt x="12162710" y="10019032"/>
                </a:lnTo>
                <a:lnTo>
                  <a:pt x="0" y="10019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3092615" y="6573894"/>
            <a:ext cx="3842037" cy="2684406"/>
            <a:chOff x="0" y="0"/>
            <a:chExt cx="725859" cy="50715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25859" cy="507153"/>
            </a:xfrm>
            <a:custGeom>
              <a:avLst/>
              <a:gdLst/>
              <a:ahLst/>
              <a:cxnLst/>
              <a:rect l="l" t="t" r="r" b="b"/>
              <a:pathLst>
                <a:path w="725859" h="507153">
                  <a:moveTo>
                    <a:pt x="201506" y="0"/>
                  </a:moveTo>
                  <a:lnTo>
                    <a:pt x="524353" y="0"/>
                  </a:lnTo>
                  <a:cubicBezTo>
                    <a:pt x="577796" y="0"/>
                    <a:pt x="629050" y="21230"/>
                    <a:pt x="666839" y="59020"/>
                  </a:cubicBezTo>
                  <a:cubicBezTo>
                    <a:pt x="704629" y="96809"/>
                    <a:pt x="725859" y="148063"/>
                    <a:pt x="725859" y="201506"/>
                  </a:cubicBezTo>
                  <a:lnTo>
                    <a:pt x="725859" y="305647"/>
                  </a:lnTo>
                  <a:cubicBezTo>
                    <a:pt x="725859" y="359090"/>
                    <a:pt x="704629" y="410343"/>
                    <a:pt x="666839" y="448133"/>
                  </a:cubicBezTo>
                  <a:cubicBezTo>
                    <a:pt x="629050" y="485923"/>
                    <a:pt x="577796" y="507153"/>
                    <a:pt x="524353" y="507153"/>
                  </a:cubicBezTo>
                  <a:lnTo>
                    <a:pt x="201506" y="507153"/>
                  </a:lnTo>
                  <a:cubicBezTo>
                    <a:pt x="148063" y="507153"/>
                    <a:pt x="96809" y="485923"/>
                    <a:pt x="59020" y="448133"/>
                  </a:cubicBezTo>
                  <a:cubicBezTo>
                    <a:pt x="21230" y="410343"/>
                    <a:pt x="0" y="359090"/>
                    <a:pt x="0" y="305647"/>
                  </a:cubicBezTo>
                  <a:lnTo>
                    <a:pt x="0" y="201506"/>
                  </a:lnTo>
                  <a:cubicBezTo>
                    <a:pt x="0" y="148063"/>
                    <a:pt x="21230" y="96809"/>
                    <a:pt x="59020" y="59020"/>
                  </a:cubicBezTo>
                  <a:cubicBezTo>
                    <a:pt x="96809" y="21230"/>
                    <a:pt x="148063" y="0"/>
                    <a:pt x="201506" y="0"/>
                  </a:cubicBezTo>
                  <a:close/>
                </a:path>
              </a:pathLst>
            </a:custGeom>
            <a:solidFill>
              <a:srgbClr val="EFEEDC"/>
            </a:solidFill>
            <a:ln w="38100" cap="rnd">
              <a:solidFill>
                <a:srgbClr val="111111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725859" cy="545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095194" y="3358028"/>
            <a:ext cx="3842037" cy="2684406"/>
            <a:chOff x="0" y="0"/>
            <a:chExt cx="725859" cy="50715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25859" cy="507153"/>
            </a:xfrm>
            <a:custGeom>
              <a:avLst/>
              <a:gdLst/>
              <a:ahLst/>
              <a:cxnLst/>
              <a:rect l="l" t="t" r="r" b="b"/>
              <a:pathLst>
                <a:path w="725859" h="507153">
                  <a:moveTo>
                    <a:pt x="201506" y="0"/>
                  </a:moveTo>
                  <a:lnTo>
                    <a:pt x="524353" y="0"/>
                  </a:lnTo>
                  <a:cubicBezTo>
                    <a:pt x="577796" y="0"/>
                    <a:pt x="629050" y="21230"/>
                    <a:pt x="666839" y="59020"/>
                  </a:cubicBezTo>
                  <a:cubicBezTo>
                    <a:pt x="704629" y="96809"/>
                    <a:pt x="725859" y="148063"/>
                    <a:pt x="725859" y="201506"/>
                  </a:cubicBezTo>
                  <a:lnTo>
                    <a:pt x="725859" y="305647"/>
                  </a:lnTo>
                  <a:cubicBezTo>
                    <a:pt x="725859" y="359090"/>
                    <a:pt x="704629" y="410343"/>
                    <a:pt x="666839" y="448133"/>
                  </a:cubicBezTo>
                  <a:cubicBezTo>
                    <a:pt x="629050" y="485923"/>
                    <a:pt x="577796" y="507153"/>
                    <a:pt x="524353" y="507153"/>
                  </a:cubicBezTo>
                  <a:lnTo>
                    <a:pt x="201506" y="507153"/>
                  </a:lnTo>
                  <a:cubicBezTo>
                    <a:pt x="148063" y="507153"/>
                    <a:pt x="96809" y="485923"/>
                    <a:pt x="59020" y="448133"/>
                  </a:cubicBezTo>
                  <a:cubicBezTo>
                    <a:pt x="21230" y="410343"/>
                    <a:pt x="0" y="359090"/>
                    <a:pt x="0" y="305647"/>
                  </a:cubicBezTo>
                  <a:lnTo>
                    <a:pt x="0" y="201506"/>
                  </a:lnTo>
                  <a:cubicBezTo>
                    <a:pt x="0" y="148063"/>
                    <a:pt x="21230" y="96809"/>
                    <a:pt x="59020" y="59020"/>
                  </a:cubicBezTo>
                  <a:cubicBezTo>
                    <a:pt x="96809" y="21230"/>
                    <a:pt x="148063" y="0"/>
                    <a:pt x="201506" y="0"/>
                  </a:cubicBezTo>
                  <a:close/>
                </a:path>
              </a:pathLst>
            </a:custGeom>
            <a:solidFill>
              <a:srgbClr val="EFEEDC"/>
            </a:solidFill>
            <a:ln w="38100" cap="rnd">
              <a:solidFill>
                <a:srgbClr val="111111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725859" cy="545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28700" y="1314450"/>
            <a:ext cx="16230600" cy="1303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5"/>
              </a:lnSpc>
            </a:pPr>
            <a:r>
              <a:rPr lang="en-US" sz="10461" b="1" spc="-533">
                <a:solidFill>
                  <a:srgbClr val="111111"/>
                </a:solidFill>
                <a:latin typeface="Inter Bold"/>
                <a:ea typeface="Inter Bold"/>
                <a:cs typeface="Inter Bold"/>
                <a:sym typeface="Inter Bold"/>
              </a:rPr>
              <a:t>Table of Content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561010" y="4142934"/>
            <a:ext cx="1165980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sz="3000" b="1">
                <a:solidFill>
                  <a:srgbClr val="111111"/>
                </a:solidFill>
                <a:latin typeface="Inter Bold"/>
                <a:ea typeface="Inter Bold"/>
                <a:cs typeface="Inter Bold"/>
                <a:sym typeface="Inter Bold"/>
              </a:rPr>
              <a:t>02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691377" y="7358801"/>
            <a:ext cx="1165980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sz="3000" b="1">
                <a:solidFill>
                  <a:srgbClr val="111111"/>
                </a:solidFill>
                <a:latin typeface="Inter Bold"/>
                <a:ea typeface="Inter Bold"/>
                <a:cs typeface="Inter Bold"/>
                <a:sym typeface="Inter Bold"/>
              </a:rPr>
              <a:t>06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377252" y="7358801"/>
            <a:ext cx="153349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sz="3000" b="1">
                <a:solidFill>
                  <a:srgbClr val="111111"/>
                </a:solidFill>
                <a:latin typeface="Inter Bold"/>
                <a:ea typeface="Inter Bold"/>
                <a:cs typeface="Inter Bold"/>
                <a:sym typeface="Inter Bold"/>
              </a:rPr>
              <a:t>05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669443" y="4099320"/>
            <a:ext cx="1207309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sz="3000" b="1">
                <a:solidFill>
                  <a:srgbClr val="111111"/>
                </a:solidFill>
                <a:latin typeface="Inter Bold"/>
                <a:ea typeface="Inter Bold"/>
                <a:cs typeface="Inter Bold"/>
                <a:sym typeface="Inter Bold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007342" y="4738331"/>
            <a:ext cx="2273317" cy="654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500">
                <a:solidFill>
                  <a:srgbClr val="111111"/>
                </a:solidFill>
                <a:latin typeface="Inter"/>
                <a:ea typeface="Inter"/>
                <a:cs typeface="Inter"/>
                <a:sym typeface="Inter"/>
              </a:rPr>
              <a:t>LITERATURE REVIEW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691449" y="7954197"/>
            <a:ext cx="3165835" cy="339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500">
                <a:solidFill>
                  <a:srgbClr val="111111"/>
                </a:solidFill>
                <a:latin typeface="Inter"/>
                <a:ea typeface="Inter"/>
                <a:cs typeface="Inter"/>
                <a:sym typeface="Inter"/>
              </a:rPr>
              <a:t>CONCLUSION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007342" y="7954197"/>
            <a:ext cx="2273317" cy="654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500">
                <a:solidFill>
                  <a:srgbClr val="111111"/>
                </a:solidFill>
                <a:latin typeface="Inter"/>
                <a:ea typeface="Inter"/>
                <a:cs typeface="Inter"/>
                <a:sym typeface="Inter"/>
              </a:rPr>
              <a:t>RESULT ANALYSIS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136439" y="4694717"/>
            <a:ext cx="2273317" cy="654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500">
                <a:solidFill>
                  <a:srgbClr val="111111"/>
                </a:solidFill>
                <a:latin typeface="Inter"/>
                <a:ea typeface="Inter"/>
                <a:cs typeface="Inter"/>
                <a:sym typeface="Inter"/>
              </a:rPr>
              <a:t>DATASET ANALYSIS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466742" y="7227957"/>
            <a:ext cx="109378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sz="3000" b="1">
                <a:solidFill>
                  <a:srgbClr val="111111"/>
                </a:solidFill>
                <a:latin typeface="Inter Bold"/>
                <a:ea typeface="Inter Bold"/>
                <a:cs typeface="Inter Bold"/>
                <a:sym typeface="Inter Bold"/>
              </a:rPr>
              <a:t>04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508165" y="4055706"/>
            <a:ext cx="1016095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sz="3000" b="1">
                <a:solidFill>
                  <a:srgbClr val="111111"/>
                </a:solidFill>
                <a:latin typeface="Inter Bold"/>
                <a:ea typeface="Inter Bold"/>
                <a:cs typeface="Inter Bold"/>
                <a:sym typeface="Inter Bold"/>
              </a:rPr>
              <a:t>01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722139" y="7954197"/>
            <a:ext cx="2581677" cy="339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500">
                <a:solidFill>
                  <a:srgbClr val="111111"/>
                </a:solidFill>
                <a:latin typeface="Inter"/>
                <a:ea typeface="Inter"/>
                <a:cs typeface="Inter"/>
                <a:sym typeface="Inter"/>
              </a:rPr>
              <a:t>METHODOLOGY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751171" y="4741080"/>
            <a:ext cx="2524925" cy="339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500">
                <a:solidFill>
                  <a:srgbClr val="111111"/>
                </a:solidFill>
                <a:latin typeface="Inter"/>
                <a:ea typeface="Inter"/>
                <a:cs typeface="Inter"/>
                <a:sym typeface="Inter"/>
              </a:rPr>
              <a:t>INTRODUCTION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E00FF2-FBD4-5D0E-919F-74B0C9BE0E3E}"/>
              </a:ext>
            </a:extLst>
          </p:cNvPr>
          <p:cNvSpPr txBox="1"/>
          <p:nvPr/>
        </p:nvSpPr>
        <p:spPr>
          <a:xfrm>
            <a:off x="16649700" y="9032241"/>
            <a:ext cx="121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980167">
            <a:off x="-9081262" y="-841331"/>
            <a:ext cx="14605849" cy="12031568"/>
          </a:xfrm>
          <a:custGeom>
            <a:avLst/>
            <a:gdLst/>
            <a:ahLst/>
            <a:cxnLst/>
            <a:rect l="l" t="t" r="r" b="b"/>
            <a:pathLst>
              <a:path w="14605849" h="12031568">
                <a:moveTo>
                  <a:pt x="0" y="0"/>
                </a:moveTo>
                <a:lnTo>
                  <a:pt x="14605850" y="0"/>
                </a:lnTo>
                <a:lnTo>
                  <a:pt x="14605850" y="12031568"/>
                </a:lnTo>
                <a:lnTo>
                  <a:pt x="0" y="12031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6001980">
            <a:off x="13501499" y="1253417"/>
            <a:ext cx="12162710" cy="10019032"/>
          </a:xfrm>
          <a:custGeom>
            <a:avLst/>
            <a:gdLst/>
            <a:ahLst/>
            <a:cxnLst/>
            <a:rect l="l" t="t" r="r" b="b"/>
            <a:pathLst>
              <a:path w="12162710" h="10019032">
                <a:moveTo>
                  <a:pt x="0" y="0"/>
                </a:moveTo>
                <a:lnTo>
                  <a:pt x="12162710" y="0"/>
                </a:lnTo>
                <a:lnTo>
                  <a:pt x="12162710" y="10019033"/>
                </a:lnTo>
                <a:lnTo>
                  <a:pt x="0" y="100190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29993" y="2234865"/>
            <a:ext cx="7606290" cy="6402611"/>
          </a:xfrm>
          <a:custGeom>
            <a:avLst/>
            <a:gdLst/>
            <a:ahLst/>
            <a:cxnLst/>
            <a:rect l="l" t="t" r="r" b="b"/>
            <a:pathLst>
              <a:path w="7606290" h="6402611">
                <a:moveTo>
                  <a:pt x="0" y="0"/>
                </a:moveTo>
                <a:lnTo>
                  <a:pt x="7606290" y="0"/>
                </a:lnTo>
                <a:lnTo>
                  <a:pt x="7606290" y="6402611"/>
                </a:lnTo>
                <a:lnTo>
                  <a:pt x="0" y="6402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923" r="-29345" b="-1546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06130" y="1259792"/>
            <a:ext cx="1703941" cy="1950147"/>
          </a:xfrm>
          <a:custGeom>
            <a:avLst/>
            <a:gdLst/>
            <a:ahLst/>
            <a:cxnLst/>
            <a:rect l="l" t="t" r="r" b="b"/>
            <a:pathLst>
              <a:path w="1703941" h="1950147">
                <a:moveTo>
                  <a:pt x="0" y="0"/>
                </a:moveTo>
                <a:lnTo>
                  <a:pt x="1703941" y="0"/>
                </a:lnTo>
                <a:lnTo>
                  <a:pt x="1703941" y="1950147"/>
                </a:lnTo>
                <a:lnTo>
                  <a:pt x="0" y="19501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6586636" y="7896126"/>
            <a:ext cx="1162492" cy="1241647"/>
          </a:xfrm>
          <a:custGeom>
            <a:avLst/>
            <a:gdLst/>
            <a:ahLst/>
            <a:cxnLst/>
            <a:rect l="l" t="t" r="r" b="b"/>
            <a:pathLst>
              <a:path w="1162492" h="1241647">
                <a:moveTo>
                  <a:pt x="0" y="0"/>
                </a:moveTo>
                <a:lnTo>
                  <a:pt x="1162492" y="0"/>
                </a:lnTo>
                <a:lnTo>
                  <a:pt x="1162492" y="1241647"/>
                </a:lnTo>
                <a:lnTo>
                  <a:pt x="0" y="12416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8166894" y="1478301"/>
            <a:ext cx="9973849" cy="1293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5"/>
              </a:lnSpc>
            </a:pPr>
            <a:r>
              <a:rPr lang="en-US" sz="10461" b="1" spc="-533">
                <a:solidFill>
                  <a:srgbClr val="EFEED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66894" y="3407935"/>
            <a:ext cx="9742594" cy="5173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3019" lvl="1" indent="-291510" algn="l">
              <a:lnSpc>
                <a:spcPts val="2700"/>
              </a:lnSpc>
              <a:buFont typeface="Arial"/>
              <a:buChar char="•"/>
            </a:pPr>
            <a:r>
              <a:rPr lang="en-US" sz="2700" b="1">
                <a:solidFill>
                  <a:srgbClr val="EFEED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Mental Health: 970M+ people affected worldwide</a:t>
            </a:r>
          </a:p>
          <a:p>
            <a:pPr algn="l">
              <a:lnSpc>
                <a:spcPts val="2700"/>
              </a:lnSpc>
            </a:pPr>
            <a:endParaRPr lang="en-US" sz="2700" b="1">
              <a:solidFill>
                <a:srgbClr val="EFEEDC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583019" lvl="1" indent="-291510" algn="l">
              <a:lnSpc>
                <a:spcPts val="2700"/>
              </a:lnSpc>
              <a:buFont typeface="Arial"/>
              <a:buChar char="•"/>
            </a:pPr>
            <a:r>
              <a:rPr lang="en-US" sz="2700" b="1">
                <a:solidFill>
                  <a:srgbClr val="EFEED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Problems with Usual Screening: Slow, hard to access, stigma, subjective results</a:t>
            </a:r>
          </a:p>
          <a:p>
            <a:pPr algn="l">
              <a:lnSpc>
                <a:spcPts val="2700"/>
              </a:lnSpc>
            </a:pPr>
            <a:endParaRPr lang="en-US" sz="2700" b="1">
              <a:solidFill>
                <a:srgbClr val="EFEEDC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583019" lvl="1" indent="-291510" algn="l">
              <a:lnSpc>
                <a:spcPts val="2700"/>
              </a:lnSpc>
              <a:buFont typeface="Arial"/>
              <a:buChar char="•"/>
            </a:pPr>
            <a:r>
              <a:rPr lang="en-US" sz="2700" b="1">
                <a:solidFill>
                  <a:srgbClr val="EFEED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Social Media Help: Can show emotions and behavior in real time</a:t>
            </a:r>
          </a:p>
          <a:p>
            <a:pPr algn="l">
              <a:lnSpc>
                <a:spcPts val="2700"/>
              </a:lnSpc>
            </a:pPr>
            <a:endParaRPr lang="en-US" sz="2700" b="1">
              <a:solidFill>
                <a:srgbClr val="EFEEDC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583019" lvl="1" indent="-291510" algn="l">
              <a:lnSpc>
                <a:spcPts val="2700"/>
              </a:lnSpc>
              <a:buFont typeface="Arial"/>
              <a:buChar char="•"/>
            </a:pPr>
            <a:r>
              <a:rPr lang="en-US" sz="2700" b="1">
                <a:solidFill>
                  <a:srgbClr val="EFEED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Green AI: ML models should be accurate but use less energy</a:t>
            </a:r>
          </a:p>
          <a:p>
            <a:pPr algn="l">
              <a:lnSpc>
                <a:spcPts val="2700"/>
              </a:lnSpc>
            </a:pPr>
            <a:endParaRPr lang="en-US" sz="2700" b="1">
              <a:solidFill>
                <a:srgbClr val="EFEEDC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583019" lvl="1" indent="-291510" algn="l">
              <a:lnSpc>
                <a:spcPts val="2700"/>
              </a:lnSpc>
              <a:buFont typeface="Arial"/>
              <a:buChar char="•"/>
            </a:pPr>
            <a:r>
              <a:rPr lang="en-US" sz="2700" b="1">
                <a:solidFill>
                  <a:srgbClr val="EFEED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Our Goal: Build smart ML models, check features, compare performance and CO₂ use, suggest best solution</a:t>
            </a:r>
          </a:p>
          <a:p>
            <a:pPr marL="0" lvl="0" indent="0" algn="l">
              <a:lnSpc>
                <a:spcPts val="2700"/>
              </a:lnSpc>
              <a:spcBef>
                <a:spcPct val="0"/>
              </a:spcBef>
            </a:pPr>
            <a:endParaRPr lang="en-US" sz="2700" b="1">
              <a:solidFill>
                <a:srgbClr val="EFEEDC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5BE892-3754-7349-3487-F5E667640AFF}"/>
              </a:ext>
            </a:extLst>
          </p:cNvPr>
          <p:cNvSpPr txBox="1"/>
          <p:nvPr/>
        </p:nvSpPr>
        <p:spPr>
          <a:xfrm>
            <a:off x="16383000" y="9029700"/>
            <a:ext cx="121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16694"/>
            <a:ext cx="8491386" cy="2494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5"/>
              </a:lnSpc>
            </a:pPr>
            <a:r>
              <a:rPr lang="en-US" sz="10461" b="1" spc="-533">
                <a:solidFill>
                  <a:srgbClr val="111111"/>
                </a:solidFill>
                <a:latin typeface="Inter Bold"/>
                <a:ea typeface="Inter Bold"/>
                <a:cs typeface="Inter Bold"/>
                <a:sym typeface="Inter Bold"/>
              </a:rPr>
              <a:t>Literature Review</a:t>
            </a:r>
          </a:p>
        </p:txBody>
      </p:sp>
      <p:sp>
        <p:nvSpPr>
          <p:cNvPr id="3" name="Freeform 3"/>
          <p:cNvSpPr/>
          <p:nvPr/>
        </p:nvSpPr>
        <p:spPr>
          <a:xfrm rot="6001980">
            <a:off x="10721469" y="-4629184"/>
            <a:ext cx="12162710" cy="10019032"/>
          </a:xfrm>
          <a:custGeom>
            <a:avLst/>
            <a:gdLst/>
            <a:ahLst/>
            <a:cxnLst/>
            <a:rect l="l" t="t" r="r" b="b"/>
            <a:pathLst>
              <a:path w="12162710" h="10019032">
                <a:moveTo>
                  <a:pt x="0" y="0"/>
                </a:moveTo>
                <a:lnTo>
                  <a:pt x="12162710" y="0"/>
                </a:lnTo>
                <a:lnTo>
                  <a:pt x="12162710" y="10019032"/>
                </a:lnTo>
                <a:lnTo>
                  <a:pt x="0" y="10019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664186" y="4256500"/>
            <a:ext cx="7582039" cy="4033752"/>
            <a:chOff x="0" y="0"/>
            <a:chExt cx="1432440" cy="76207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32440" cy="762079"/>
            </a:xfrm>
            <a:custGeom>
              <a:avLst/>
              <a:gdLst/>
              <a:ahLst/>
              <a:cxnLst/>
              <a:rect l="l" t="t" r="r" b="b"/>
              <a:pathLst>
                <a:path w="1432440" h="762079">
                  <a:moveTo>
                    <a:pt x="102109" y="0"/>
                  </a:moveTo>
                  <a:lnTo>
                    <a:pt x="1330332" y="0"/>
                  </a:lnTo>
                  <a:cubicBezTo>
                    <a:pt x="1357413" y="0"/>
                    <a:pt x="1383384" y="10758"/>
                    <a:pt x="1402533" y="29907"/>
                  </a:cubicBezTo>
                  <a:cubicBezTo>
                    <a:pt x="1421683" y="49056"/>
                    <a:pt x="1432440" y="75028"/>
                    <a:pt x="1432440" y="102109"/>
                  </a:cubicBezTo>
                  <a:lnTo>
                    <a:pt x="1432440" y="659970"/>
                  </a:lnTo>
                  <a:cubicBezTo>
                    <a:pt x="1432440" y="687051"/>
                    <a:pt x="1421683" y="713023"/>
                    <a:pt x="1402533" y="732172"/>
                  </a:cubicBezTo>
                  <a:cubicBezTo>
                    <a:pt x="1383384" y="751321"/>
                    <a:pt x="1357413" y="762079"/>
                    <a:pt x="1330332" y="762079"/>
                  </a:cubicBezTo>
                  <a:lnTo>
                    <a:pt x="102109" y="762079"/>
                  </a:lnTo>
                  <a:cubicBezTo>
                    <a:pt x="75028" y="762079"/>
                    <a:pt x="49056" y="751321"/>
                    <a:pt x="29907" y="732172"/>
                  </a:cubicBezTo>
                  <a:cubicBezTo>
                    <a:pt x="10758" y="713023"/>
                    <a:pt x="0" y="687051"/>
                    <a:pt x="0" y="659970"/>
                  </a:cubicBezTo>
                  <a:lnTo>
                    <a:pt x="0" y="102109"/>
                  </a:lnTo>
                  <a:cubicBezTo>
                    <a:pt x="0" y="75028"/>
                    <a:pt x="10758" y="49056"/>
                    <a:pt x="29907" y="29907"/>
                  </a:cubicBezTo>
                  <a:cubicBezTo>
                    <a:pt x="49056" y="10758"/>
                    <a:pt x="75028" y="0"/>
                    <a:pt x="102109" y="0"/>
                  </a:cubicBezTo>
                  <a:close/>
                </a:path>
              </a:pathLst>
            </a:custGeom>
            <a:solidFill>
              <a:srgbClr val="EFEEDC"/>
            </a:solidFill>
            <a:ln w="38100" cap="rnd">
              <a:solidFill>
                <a:srgbClr val="111111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432440" cy="8001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852330" y="5441912"/>
            <a:ext cx="7582039" cy="4033752"/>
            <a:chOff x="0" y="0"/>
            <a:chExt cx="1432440" cy="76207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32440" cy="762079"/>
            </a:xfrm>
            <a:custGeom>
              <a:avLst/>
              <a:gdLst/>
              <a:ahLst/>
              <a:cxnLst/>
              <a:rect l="l" t="t" r="r" b="b"/>
              <a:pathLst>
                <a:path w="1432440" h="762079">
                  <a:moveTo>
                    <a:pt x="102109" y="0"/>
                  </a:moveTo>
                  <a:lnTo>
                    <a:pt x="1330332" y="0"/>
                  </a:lnTo>
                  <a:cubicBezTo>
                    <a:pt x="1357413" y="0"/>
                    <a:pt x="1383384" y="10758"/>
                    <a:pt x="1402533" y="29907"/>
                  </a:cubicBezTo>
                  <a:cubicBezTo>
                    <a:pt x="1421683" y="49056"/>
                    <a:pt x="1432440" y="75028"/>
                    <a:pt x="1432440" y="102109"/>
                  </a:cubicBezTo>
                  <a:lnTo>
                    <a:pt x="1432440" y="659970"/>
                  </a:lnTo>
                  <a:cubicBezTo>
                    <a:pt x="1432440" y="687051"/>
                    <a:pt x="1421683" y="713023"/>
                    <a:pt x="1402533" y="732172"/>
                  </a:cubicBezTo>
                  <a:cubicBezTo>
                    <a:pt x="1383384" y="751321"/>
                    <a:pt x="1357413" y="762079"/>
                    <a:pt x="1330332" y="762079"/>
                  </a:cubicBezTo>
                  <a:lnTo>
                    <a:pt x="102109" y="762079"/>
                  </a:lnTo>
                  <a:cubicBezTo>
                    <a:pt x="75028" y="762079"/>
                    <a:pt x="49056" y="751321"/>
                    <a:pt x="29907" y="732172"/>
                  </a:cubicBezTo>
                  <a:cubicBezTo>
                    <a:pt x="10758" y="713023"/>
                    <a:pt x="0" y="687051"/>
                    <a:pt x="0" y="659970"/>
                  </a:cubicBezTo>
                  <a:lnTo>
                    <a:pt x="0" y="102109"/>
                  </a:lnTo>
                  <a:cubicBezTo>
                    <a:pt x="0" y="75028"/>
                    <a:pt x="10758" y="49056"/>
                    <a:pt x="29907" y="29907"/>
                  </a:cubicBezTo>
                  <a:cubicBezTo>
                    <a:pt x="49056" y="10758"/>
                    <a:pt x="75028" y="0"/>
                    <a:pt x="102109" y="0"/>
                  </a:cubicBezTo>
                  <a:close/>
                </a:path>
              </a:pathLst>
            </a:custGeom>
            <a:solidFill>
              <a:srgbClr val="EFEEDC"/>
            </a:solidFill>
            <a:ln w="38100" cap="rnd">
              <a:solidFill>
                <a:srgbClr val="111111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432440" cy="8001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2966738">
            <a:off x="-3539678" y="4050371"/>
            <a:ext cx="11366805" cy="9363405"/>
          </a:xfrm>
          <a:custGeom>
            <a:avLst/>
            <a:gdLst/>
            <a:ahLst/>
            <a:cxnLst/>
            <a:rect l="l" t="t" r="r" b="b"/>
            <a:pathLst>
              <a:path w="11366805" h="9363405">
                <a:moveTo>
                  <a:pt x="0" y="0"/>
                </a:moveTo>
                <a:lnTo>
                  <a:pt x="11366805" y="0"/>
                </a:lnTo>
                <a:lnTo>
                  <a:pt x="11366805" y="9363405"/>
                </a:lnTo>
                <a:lnTo>
                  <a:pt x="0" y="93634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003914" y="4603809"/>
            <a:ext cx="2343420" cy="3339133"/>
            <a:chOff x="0" y="0"/>
            <a:chExt cx="363057" cy="5173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3057" cy="517319"/>
            </a:xfrm>
            <a:custGeom>
              <a:avLst/>
              <a:gdLst/>
              <a:ahLst/>
              <a:cxnLst/>
              <a:rect l="l" t="t" r="r" b="b"/>
              <a:pathLst>
                <a:path w="363057" h="517319">
                  <a:moveTo>
                    <a:pt x="181529" y="0"/>
                  </a:moveTo>
                  <a:lnTo>
                    <a:pt x="181529" y="0"/>
                  </a:lnTo>
                  <a:cubicBezTo>
                    <a:pt x="281784" y="0"/>
                    <a:pt x="363057" y="81273"/>
                    <a:pt x="363057" y="181529"/>
                  </a:cubicBezTo>
                  <a:lnTo>
                    <a:pt x="363057" y="335791"/>
                  </a:lnTo>
                  <a:cubicBezTo>
                    <a:pt x="363057" y="436046"/>
                    <a:pt x="281784" y="517319"/>
                    <a:pt x="181529" y="517319"/>
                  </a:cubicBezTo>
                  <a:lnTo>
                    <a:pt x="181529" y="517319"/>
                  </a:lnTo>
                  <a:cubicBezTo>
                    <a:pt x="81273" y="517319"/>
                    <a:pt x="0" y="436046"/>
                    <a:pt x="0" y="335791"/>
                  </a:cubicBezTo>
                  <a:lnTo>
                    <a:pt x="0" y="181529"/>
                  </a:lnTo>
                  <a:cubicBezTo>
                    <a:pt x="0" y="81273"/>
                    <a:pt x="81273" y="0"/>
                    <a:pt x="181529" y="0"/>
                  </a:cubicBezTo>
                  <a:close/>
                </a:path>
              </a:pathLst>
            </a:custGeom>
            <a:blipFill>
              <a:blip r:embed="rId3"/>
              <a:stretch>
                <a:fillRect l="-56934" r="-56934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0192059" y="5789222"/>
            <a:ext cx="2343420" cy="3339133"/>
            <a:chOff x="0" y="0"/>
            <a:chExt cx="363057" cy="51731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3057" cy="517319"/>
            </a:xfrm>
            <a:custGeom>
              <a:avLst/>
              <a:gdLst/>
              <a:ahLst/>
              <a:cxnLst/>
              <a:rect l="l" t="t" r="r" b="b"/>
              <a:pathLst>
                <a:path w="363057" h="517319">
                  <a:moveTo>
                    <a:pt x="181529" y="0"/>
                  </a:moveTo>
                  <a:lnTo>
                    <a:pt x="181529" y="0"/>
                  </a:lnTo>
                  <a:cubicBezTo>
                    <a:pt x="281784" y="0"/>
                    <a:pt x="363057" y="81273"/>
                    <a:pt x="363057" y="181529"/>
                  </a:cubicBezTo>
                  <a:lnTo>
                    <a:pt x="363057" y="335791"/>
                  </a:lnTo>
                  <a:cubicBezTo>
                    <a:pt x="363057" y="436046"/>
                    <a:pt x="281784" y="517319"/>
                    <a:pt x="181529" y="517319"/>
                  </a:cubicBezTo>
                  <a:lnTo>
                    <a:pt x="181529" y="517319"/>
                  </a:lnTo>
                  <a:cubicBezTo>
                    <a:pt x="81273" y="517319"/>
                    <a:pt x="0" y="436046"/>
                    <a:pt x="0" y="335791"/>
                  </a:cubicBezTo>
                  <a:lnTo>
                    <a:pt x="0" y="181529"/>
                  </a:lnTo>
                  <a:cubicBezTo>
                    <a:pt x="0" y="81273"/>
                    <a:pt x="81273" y="0"/>
                    <a:pt x="181529" y="0"/>
                  </a:cubicBezTo>
                  <a:close/>
                </a:path>
              </a:pathLst>
            </a:custGeom>
            <a:blipFill>
              <a:blip r:embed="rId4"/>
              <a:stretch>
                <a:fillRect l="-57135" r="-57135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id="15" name="Freeform 15"/>
          <p:cNvSpPr/>
          <p:nvPr/>
        </p:nvSpPr>
        <p:spPr>
          <a:xfrm>
            <a:off x="7689749" y="2179230"/>
            <a:ext cx="2202179" cy="1425911"/>
          </a:xfrm>
          <a:custGeom>
            <a:avLst/>
            <a:gdLst/>
            <a:ahLst/>
            <a:cxnLst/>
            <a:rect l="l" t="t" r="r" b="b"/>
            <a:pathLst>
              <a:path w="2202179" h="1425911">
                <a:moveTo>
                  <a:pt x="0" y="0"/>
                </a:moveTo>
                <a:lnTo>
                  <a:pt x="2202179" y="0"/>
                </a:lnTo>
                <a:lnTo>
                  <a:pt x="2202179" y="1425911"/>
                </a:lnTo>
                <a:lnTo>
                  <a:pt x="0" y="14259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17423016" y="5518067"/>
            <a:ext cx="1089228" cy="1061997"/>
          </a:xfrm>
          <a:custGeom>
            <a:avLst/>
            <a:gdLst/>
            <a:ahLst/>
            <a:cxnLst/>
            <a:rect l="l" t="t" r="r" b="b"/>
            <a:pathLst>
              <a:path w="1089228" h="1061997">
                <a:moveTo>
                  <a:pt x="0" y="0"/>
                </a:moveTo>
                <a:lnTo>
                  <a:pt x="1089228" y="0"/>
                </a:lnTo>
                <a:lnTo>
                  <a:pt x="1089228" y="1061997"/>
                </a:lnTo>
                <a:lnTo>
                  <a:pt x="0" y="10619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7" name="Group 17"/>
          <p:cNvGrpSpPr/>
          <p:nvPr/>
        </p:nvGrpSpPr>
        <p:grpSpPr>
          <a:xfrm>
            <a:off x="9852330" y="847896"/>
            <a:ext cx="7582039" cy="4033752"/>
            <a:chOff x="0" y="0"/>
            <a:chExt cx="1432440" cy="76207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32440" cy="762079"/>
            </a:xfrm>
            <a:custGeom>
              <a:avLst/>
              <a:gdLst/>
              <a:ahLst/>
              <a:cxnLst/>
              <a:rect l="l" t="t" r="r" b="b"/>
              <a:pathLst>
                <a:path w="1432440" h="762079">
                  <a:moveTo>
                    <a:pt x="102109" y="0"/>
                  </a:moveTo>
                  <a:lnTo>
                    <a:pt x="1330332" y="0"/>
                  </a:lnTo>
                  <a:cubicBezTo>
                    <a:pt x="1357413" y="0"/>
                    <a:pt x="1383384" y="10758"/>
                    <a:pt x="1402533" y="29907"/>
                  </a:cubicBezTo>
                  <a:cubicBezTo>
                    <a:pt x="1421683" y="49056"/>
                    <a:pt x="1432440" y="75028"/>
                    <a:pt x="1432440" y="102109"/>
                  </a:cubicBezTo>
                  <a:lnTo>
                    <a:pt x="1432440" y="659970"/>
                  </a:lnTo>
                  <a:cubicBezTo>
                    <a:pt x="1432440" y="687051"/>
                    <a:pt x="1421683" y="713023"/>
                    <a:pt x="1402533" y="732172"/>
                  </a:cubicBezTo>
                  <a:cubicBezTo>
                    <a:pt x="1383384" y="751321"/>
                    <a:pt x="1357413" y="762079"/>
                    <a:pt x="1330332" y="762079"/>
                  </a:cubicBezTo>
                  <a:lnTo>
                    <a:pt x="102109" y="762079"/>
                  </a:lnTo>
                  <a:cubicBezTo>
                    <a:pt x="75028" y="762079"/>
                    <a:pt x="49056" y="751321"/>
                    <a:pt x="29907" y="732172"/>
                  </a:cubicBezTo>
                  <a:cubicBezTo>
                    <a:pt x="10758" y="713023"/>
                    <a:pt x="0" y="687051"/>
                    <a:pt x="0" y="659970"/>
                  </a:cubicBezTo>
                  <a:lnTo>
                    <a:pt x="0" y="102109"/>
                  </a:lnTo>
                  <a:cubicBezTo>
                    <a:pt x="0" y="75028"/>
                    <a:pt x="10758" y="49056"/>
                    <a:pt x="29907" y="29907"/>
                  </a:cubicBezTo>
                  <a:cubicBezTo>
                    <a:pt x="49056" y="10758"/>
                    <a:pt x="75028" y="0"/>
                    <a:pt x="102109" y="0"/>
                  </a:cubicBezTo>
                  <a:close/>
                </a:path>
              </a:pathLst>
            </a:custGeom>
            <a:solidFill>
              <a:srgbClr val="EFEEDC"/>
            </a:solidFill>
            <a:ln w="38100" cap="rnd">
              <a:solidFill>
                <a:srgbClr val="111111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432440" cy="8001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192059" y="1195205"/>
            <a:ext cx="2343420" cy="3339133"/>
            <a:chOff x="0" y="0"/>
            <a:chExt cx="363057" cy="51731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63057" cy="517319"/>
            </a:xfrm>
            <a:custGeom>
              <a:avLst/>
              <a:gdLst/>
              <a:ahLst/>
              <a:cxnLst/>
              <a:rect l="l" t="t" r="r" b="b"/>
              <a:pathLst>
                <a:path w="363057" h="517319">
                  <a:moveTo>
                    <a:pt x="181529" y="0"/>
                  </a:moveTo>
                  <a:lnTo>
                    <a:pt x="181529" y="0"/>
                  </a:lnTo>
                  <a:cubicBezTo>
                    <a:pt x="281784" y="0"/>
                    <a:pt x="363057" y="81273"/>
                    <a:pt x="363057" y="181529"/>
                  </a:cubicBezTo>
                  <a:lnTo>
                    <a:pt x="363057" y="335791"/>
                  </a:lnTo>
                  <a:cubicBezTo>
                    <a:pt x="363057" y="436046"/>
                    <a:pt x="281784" y="517319"/>
                    <a:pt x="181529" y="517319"/>
                  </a:cubicBezTo>
                  <a:lnTo>
                    <a:pt x="181529" y="517319"/>
                  </a:lnTo>
                  <a:cubicBezTo>
                    <a:pt x="81273" y="517319"/>
                    <a:pt x="0" y="436046"/>
                    <a:pt x="0" y="335791"/>
                  </a:cubicBezTo>
                  <a:lnTo>
                    <a:pt x="0" y="181529"/>
                  </a:lnTo>
                  <a:cubicBezTo>
                    <a:pt x="0" y="81273"/>
                    <a:pt x="81273" y="0"/>
                    <a:pt x="181529" y="0"/>
                  </a:cubicBezTo>
                  <a:close/>
                </a:path>
              </a:pathLst>
            </a:custGeom>
            <a:blipFill>
              <a:blip r:embed="rId7"/>
              <a:stretch>
                <a:fillRect l="-67671" r="-67671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id="22" name="TextBox 22"/>
          <p:cNvSpPr txBox="1"/>
          <p:nvPr/>
        </p:nvSpPr>
        <p:spPr>
          <a:xfrm>
            <a:off x="3680709" y="4645410"/>
            <a:ext cx="3565119" cy="812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0"/>
              </a:lnSpc>
            </a:pPr>
            <a:r>
              <a:rPr lang="en-US" sz="3100" b="1">
                <a:solidFill>
                  <a:srgbClr val="111111"/>
                </a:solidFill>
                <a:latin typeface="Inter Bold"/>
                <a:ea typeface="Inter Bold"/>
                <a:cs typeface="Inter Bold"/>
                <a:sym typeface="Inter Bold"/>
              </a:rPr>
              <a:t>SOCIAL MEDIA &amp; MENTAL HEALTH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868854" y="6069100"/>
            <a:ext cx="2673765" cy="42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0"/>
              </a:lnSpc>
            </a:pPr>
            <a:r>
              <a:rPr lang="en-US" sz="3100" b="1">
                <a:solidFill>
                  <a:srgbClr val="111111"/>
                </a:solidFill>
                <a:latin typeface="Inter Bold"/>
                <a:ea typeface="Inter Bold"/>
                <a:cs typeface="Inter Bold"/>
                <a:sym typeface="Inter Bold"/>
              </a:rPr>
              <a:t>KEY STUDIES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680709" y="5809342"/>
            <a:ext cx="4215377" cy="180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5" lvl="1" indent="-259082" algn="l">
              <a:lnSpc>
                <a:spcPts val="2880"/>
              </a:lnSpc>
              <a:buFont typeface="Arial"/>
              <a:buChar char="•"/>
            </a:pPr>
            <a:r>
              <a:rPr lang="en-US" sz="2400">
                <a:solidFill>
                  <a:srgbClr val="111111"/>
                </a:solidFill>
                <a:latin typeface="Inter"/>
                <a:ea typeface="Inter"/>
                <a:cs typeface="Inter"/>
                <a:sym typeface="Inter"/>
              </a:rPr>
              <a:t>Online posts reflect mental health</a:t>
            </a:r>
          </a:p>
          <a:p>
            <a:pPr marL="518165" lvl="1" indent="-259082" algn="l">
              <a:lnSpc>
                <a:spcPts val="2880"/>
              </a:lnSpc>
              <a:buFont typeface="Arial"/>
              <a:buChar char="•"/>
            </a:pPr>
            <a:r>
              <a:rPr lang="en-US" sz="2400">
                <a:solidFill>
                  <a:srgbClr val="111111"/>
                </a:solidFill>
                <a:latin typeface="Inter"/>
                <a:ea typeface="Inter"/>
                <a:cs typeface="Inter"/>
                <a:sym typeface="Inter"/>
              </a:rPr>
              <a:t>Signals: words, emotions, activity</a:t>
            </a:r>
          </a:p>
          <a:p>
            <a:pPr algn="l">
              <a:lnSpc>
                <a:spcPts val="2880"/>
              </a:lnSpc>
            </a:pPr>
            <a:endParaRPr lang="en-US" sz="2400">
              <a:solidFill>
                <a:srgbClr val="11111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693784" y="6580064"/>
            <a:ext cx="4565516" cy="289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5" lvl="1" indent="-259082" algn="l">
              <a:lnSpc>
                <a:spcPts val="2880"/>
              </a:lnSpc>
              <a:buFont typeface="Arial"/>
              <a:buChar char="•"/>
            </a:pPr>
            <a:r>
              <a:rPr lang="en-US" sz="2400">
                <a:solidFill>
                  <a:srgbClr val="111111"/>
                </a:solidFill>
                <a:latin typeface="Inter"/>
                <a:ea typeface="Inter"/>
                <a:cs typeface="Inter"/>
                <a:sym typeface="Inter"/>
              </a:rPr>
              <a:t>Twitter → depression signs</a:t>
            </a:r>
          </a:p>
          <a:p>
            <a:pPr marL="518165" lvl="1" indent="-259082" algn="l">
              <a:lnSpc>
                <a:spcPts val="2880"/>
              </a:lnSpc>
              <a:buFont typeface="Arial"/>
              <a:buChar char="•"/>
            </a:pPr>
            <a:r>
              <a:rPr lang="en-US" sz="2400">
                <a:solidFill>
                  <a:srgbClr val="111111"/>
                </a:solidFill>
                <a:latin typeface="Inter"/>
                <a:ea typeface="Inter"/>
                <a:cs typeface="Inter"/>
                <a:sym typeface="Inter"/>
              </a:rPr>
              <a:t>Instagram → photo features matter</a:t>
            </a:r>
          </a:p>
          <a:p>
            <a:pPr marL="518165" lvl="1" indent="-259082" algn="l">
              <a:lnSpc>
                <a:spcPts val="2880"/>
              </a:lnSpc>
              <a:buFont typeface="Arial"/>
              <a:buChar char="•"/>
            </a:pPr>
            <a:r>
              <a:rPr lang="en-US" sz="2400">
                <a:solidFill>
                  <a:srgbClr val="111111"/>
                </a:solidFill>
                <a:latin typeface="Inter"/>
                <a:ea typeface="Inter"/>
                <a:cs typeface="Inter"/>
                <a:sym typeface="Inter"/>
              </a:rPr>
              <a:t>Facebook → language predicts depression</a:t>
            </a:r>
          </a:p>
          <a:p>
            <a:pPr marL="518165" lvl="1" indent="-259082" algn="l">
              <a:lnSpc>
                <a:spcPts val="2880"/>
              </a:lnSpc>
              <a:buFont typeface="Arial"/>
              <a:buChar char="•"/>
            </a:pPr>
            <a:r>
              <a:rPr lang="en-US" sz="2400">
                <a:solidFill>
                  <a:srgbClr val="111111"/>
                </a:solidFill>
                <a:latin typeface="Inter"/>
                <a:ea typeface="Inter"/>
                <a:cs typeface="Inter"/>
                <a:sym typeface="Inter"/>
              </a:rPr>
              <a:t>Posting time + mood → suicidal risk</a:t>
            </a:r>
          </a:p>
          <a:p>
            <a:pPr algn="l">
              <a:lnSpc>
                <a:spcPts val="2880"/>
              </a:lnSpc>
            </a:pPr>
            <a:endParaRPr lang="en-US" sz="2400">
              <a:solidFill>
                <a:srgbClr val="11111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868854" y="1475083"/>
            <a:ext cx="2673765" cy="42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0"/>
              </a:lnSpc>
            </a:pPr>
            <a:r>
              <a:rPr lang="en-US" sz="3100" b="1">
                <a:solidFill>
                  <a:srgbClr val="111111"/>
                </a:solidFill>
                <a:latin typeface="Inter Bold"/>
                <a:ea typeface="Inter Bold"/>
                <a:cs typeface="Inter Bold"/>
                <a:sym typeface="Inter Bold"/>
              </a:rPr>
              <a:t>CHALLENGES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857501" y="1987310"/>
            <a:ext cx="4565516" cy="180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5" lvl="1" indent="-259082" algn="l">
              <a:lnSpc>
                <a:spcPts val="2880"/>
              </a:lnSpc>
              <a:buFont typeface="Arial"/>
              <a:buChar char="•"/>
            </a:pPr>
            <a:r>
              <a:rPr lang="en-US" sz="2400">
                <a:solidFill>
                  <a:srgbClr val="111111"/>
                </a:solidFill>
                <a:latin typeface="Inter"/>
                <a:ea typeface="Inter"/>
                <a:cs typeface="Inter"/>
                <a:sym typeface="Inter"/>
              </a:rPr>
              <a:t>Labels not always accurate</a:t>
            </a:r>
          </a:p>
          <a:p>
            <a:pPr marL="518165" lvl="1" indent="-259082" algn="l">
              <a:lnSpc>
                <a:spcPts val="2880"/>
              </a:lnSpc>
              <a:buFont typeface="Arial"/>
              <a:buChar char="•"/>
            </a:pPr>
            <a:r>
              <a:rPr lang="en-US" sz="2400">
                <a:solidFill>
                  <a:srgbClr val="111111"/>
                </a:solidFill>
                <a:latin typeface="Inter"/>
                <a:ea typeface="Inter"/>
                <a:cs typeface="Inter"/>
                <a:sym typeface="Inter"/>
              </a:rPr>
              <a:t>Different platforms = different results</a:t>
            </a:r>
          </a:p>
          <a:p>
            <a:pPr marL="518165" lvl="1" indent="-259082" algn="l">
              <a:lnSpc>
                <a:spcPts val="2880"/>
              </a:lnSpc>
              <a:buFont typeface="Arial"/>
              <a:buChar char="•"/>
            </a:pPr>
            <a:r>
              <a:rPr lang="en-US" sz="2400">
                <a:solidFill>
                  <a:srgbClr val="111111"/>
                </a:solidFill>
                <a:latin typeface="Inter"/>
                <a:ea typeface="Inter"/>
                <a:cs typeface="Inter"/>
                <a:sym typeface="Inter"/>
              </a:rPr>
              <a:t>Few clinical tests</a:t>
            </a:r>
          </a:p>
          <a:p>
            <a:pPr algn="l">
              <a:lnSpc>
                <a:spcPts val="2880"/>
              </a:lnSpc>
            </a:pPr>
            <a:endParaRPr lang="en-US" sz="2400">
              <a:solidFill>
                <a:srgbClr val="11111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C5CB5F-7A86-F141-CF9B-B2599C5E7A44}"/>
              </a:ext>
            </a:extLst>
          </p:cNvPr>
          <p:cNvSpPr txBox="1"/>
          <p:nvPr/>
        </p:nvSpPr>
        <p:spPr>
          <a:xfrm>
            <a:off x="17031367" y="9323388"/>
            <a:ext cx="981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800620">
            <a:off x="-3712902" y="-6132008"/>
            <a:ext cx="12162710" cy="10019032"/>
          </a:xfrm>
          <a:custGeom>
            <a:avLst/>
            <a:gdLst/>
            <a:ahLst/>
            <a:cxnLst/>
            <a:rect l="l" t="t" r="r" b="b"/>
            <a:pathLst>
              <a:path w="12162710" h="10019032">
                <a:moveTo>
                  <a:pt x="0" y="0"/>
                </a:moveTo>
                <a:lnTo>
                  <a:pt x="12162710" y="0"/>
                </a:lnTo>
                <a:lnTo>
                  <a:pt x="12162710" y="10019032"/>
                </a:lnTo>
                <a:lnTo>
                  <a:pt x="0" y="10019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822433">
            <a:off x="9960577" y="3981405"/>
            <a:ext cx="14605849" cy="12031568"/>
          </a:xfrm>
          <a:custGeom>
            <a:avLst/>
            <a:gdLst/>
            <a:ahLst/>
            <a:cxnLst/>
            <a:rect l="l" t="t" r="r" b="b"/>
            <a:pathLst>
              <a:path w="14605849" h="12031568">
                <a:moveTo>
                  <a:pt x="0" y="0"/>
                </a:moveTo>
                <a:lnTo>
                  <a:pt x="14605849" y="0"/>
                </a:lnTo>
                <a:lnTo>
                  <a:pt x="14605849" y="12031568"/>
                </a:lnTo>
                <a:lnTo>
                  <a:pt x="0" y="12031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693896" y="7590061"/>
            <a:ext cx="1313738" cy="1668239"/>
          </a:xfrm>
          <a:custGeom>
            <a:avLst/>
            <a:gdLst/>
            <a:ahLst/>
            <a:cxnLst/>
            <a:rect l="l" t="t" r="r" b="b"/>
            <a:pathLst>
              <a:path w="1313738" h="1668239">
                <a:moveTo>
                  <a:pt x="0" y="0"/>
                </a:moveTo>
                <a:lnTo>
                  <a:pt x="1313738" y="0"/>
                </a:lnTo>
                <a:lnTo>
                  <a:pt x="1313738" y="1668239"/>
                </a:lnTo>
                <a:lnTo>
                  <a:pt x="0" y="16682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5" name="Group 5"/>
          <p:cNvGrpSpPr/>
          <p:nvPr/>
        </p:nvGrpSpPr>
        <p:grpSpPr>
          <a:xfrm>
            <a:off x="1028700" y="3822367"/>
            <a:ext cx="8066480" cy="813365"/>
            <a:chOff x="0" y="0"/>
            <a:chExt cx="3746409" cy="37776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46409" cy="377761"/>
            </a:xfrm>
            <a:custGeom>
              <a:avLst/>
              <a:gdLst/>
              <a:ahLst/>
              <a:cxnLst/>
              <a:rect l="l" t="t" r="r" b="b"/>
              <a:pathLst>
                <a:path w="3746409" h="377761">
                  <a:moveTo>
                    <a:pt x="48948" y="0"/>
                  </a:moveTo>
                  <a:lnTo>
                    <a:pt x="3697462" y="0"/>
                  </a:lnTo>
                  <a:cubicBezTo>
                    <a:pt x="3710443" y="0"/>
                    <a:pt x="3722893" y="5157"/>
                    <a:pt x="3732073" y="14337"/>
                  </a:cubicBezTo>
                  <a:cubicBezTo>
                    <a:pt x="3741252" y="23516"/>
                    <a:pt x="3746409" y="35966"/>
                    <a:pt x="3746409" y="48948"/>
                  </a:cubicBezTo>
                  <a:lnTo>
                    <a:pt x="3746409" y="328813"/>
                  </a:lnTo>
                  <a:cubicBezTo>
                    <a:pt x="3746409" y="355846"/>
                    <a:pt x="3724494" y="377761"/>
                    <a:pt x="3697462" y="377761"/>
                  </a:cubicBezTo>
                  <a:lnTo>
                    <a:pt x="48948" y="377761"/>
                  </a:lnTo>
                  <a:cubicBezTo>
                    <a:pt x="21915" y="377761"/>
                    <a:pt x="0" y="355846"/>
                    <a:pt x="0" y="328813"/>
                  </a:cubicBezTo>
                  <a:lnTo>
                    <a:pt x="0" y="48948"/>
                  </a:lnTo>
                  <a:cubicBezTo>
                    <a:pt x="0" y="21915"/>
                    <a:pt x="21915" y="0"/>
                    <a:pt x="4894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FEEDC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38100"/>
              <a:ext cx="3746409" cy="3396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r>
                <a:rPr lang="en-US" sz="2500">
                  <a:solidFill>
                    <a:srgbClr val="EFEEDC"/>
                  </a:solidFill>
                  <a:latin typeface="Inter"/>
                  <a:ea typeface="Inter"/>
                  <a:cs typeface="Inter"/>
                  <a:sym typeface="Inter"/>
                </a:rPr>
                <a:t>COMPREHENSIVE DATASET STATISTICS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6424077" y="1213986"/>
            <a:ext cx="1670446" cy="1911812"/>
          </a:xfrm>
          <a:custGeom>
            <a:avLst/>
            <a:gdLst/>
            <a:ahLst/>
            <a:cxnLst/>
            <a:rect l="l" t="t" r="r" b="b"/>
            <a:pathLst>
              <a:path w="1670446" h="1911812">
                <a:moveTo>
                  <a:pt x="0" y="0"/>
                </a:moveTo>
                <a:lnTo>
                  <a:pt x="1670446" y="0"/>
                </a:lnTo>
                <a:lnTo>
                  <a:pt x="1670446" y="1911812"/>
                </a:lnTo>
                <a:lnTo>
                  <a:pt x="0" y="19118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9" name="Group 9"/>
          <p:cNvGrpSpPr/>
          <p:nvPr/>
        </p:nvGrpSpPr>
        <p:grpSpPr>
          <a:xfrm>
            <a:off x="1077520" y="7023796"/>
            <a:ext cx="8066480" cy="813365"/>
            <a:chOff x="0" y="0"/>
            <a:chExt cx="3746409" cy="37776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46409" cy="377761"/>
            </a:xfrm>
            <a:custGeom>
              <a:avLst/>
              <a:gdLst/>
              <a:ahLst/>
              <a:cxnLst/>
              <a:rect l="l" t="t" r="r" b="b"/>
              <a:pathLst>
                <a:path w="3746409" h="377761">
                  <a:moveTo>
                    <a:pt x="48948" y="0"/>
                  </a:moveTo>
                  <a:lnTo>
                    <a:pt x="3697462" y="0"/>
                  </a:lnTo>
                  <a:cubicBezTo>
                    <a:pt x="3710443" y="0"/>
                    <a:pt x="3722893" y="5157"/>
                    <a:pt x="3732073" y="14337"/>
                  </a:cubicBezTo>
                  <a:cubicBezTo>
                    <a:pt x="3741252" y="23516"/>
                    <a:pt x="3746409" y="35966"/>
                    <a:pt x="3746409" y="48948"/>
                  </a:cubicBezTo>
                  <a:lnTo>
                    <a:pt x="3746409" y="328813"/>
                  </a:lnTo>
                  <a:cubicBezTo>
                    <a:pt x="3746409" y="355846"/>
                    <a:pt x="3724494" y="377761"/>
                    <a:pt x="3697462" y="377761"/>
                  </a:cubicBezTo>
                  <a:lnTo>
                    <a:pt x="48948" y="377761"/>
                  </a:lnTo>
                  <a:cubicBezTo>
                    <a:pt x="21915" y="377761"/>
                    <a:pt x="0" y="355846"/>
                    <a:pt x="0" y="328813"/>
                  </a:cubicBezTo>
                  <a:lnTo>
                    <a:pt x="0" y="48948"/>
                  </a:lnTo>
                  <a:cubicBezTo>
                    <a:pt x="0" y="21915"/>
                    <a:pt x="21915" y="0"/>
                    <a:pt x="4894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FEEDC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38100"/>
              <a:ext cx="3746409" cy="3396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r>
                <a:rPr lang="en-US" sz="2500">
                  <a:solidFill>
                    <a:srgbClr val="EFEEDC"/>
                  </a:solidFill>
                  <a:latin typeface="Inter"/>
                  <a:ea typeface="Inter"/>
                  <a:cs typeface="Inter"/>
                  <a:sym typeface="Inter"/>
                </a:rPr>
                <a:t>BINARY CLASSIFICATION FRAMEWORK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0604892" y="2169892"/>
            <a:ext cx="6682434" cy="5667269"/>
          </a:xfrm>
          <a:custGeom>
            <a:avLst/>
            <a:gdLst/>
            <a:ahLst/>
            <a:cxnLst/>
            <a:rect l="l" t="t" r="r" b="b"/>
            <a:pathLst>
              <a:path w="6682434" h="5667269">
                <a:moveTo>
                  <a:pt x="0" y="0"/>
                </a:moveTo>
                <a:lnTo>
                  <a:pt x="6682434" y="0"/>
                </a:lnTo>
                <a:lnTo>
                  <a:pt x="6682434" y="5667269"/>
                </a:lnTo>
                <a:lnTo>
                  <a:pt x="0" y="56672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1004143"/>
            <a:ext cx="9775134" cy="2494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5"/>
              </a:lnSpc>
            </a:pPr>
            <a:r>
              <a:rPr lang="en-US" sz="10461" b="1" spc="-533">
                <a:solidFill>
                  <a:srgbClr val="EFEEDC"/>
                </a:solidFill>
                <a:latin typeface="Inter Bold"/>
                <a:ea typeface="Inter Bold"/>
                <a:cs typeface="Inter Bold"/>
                <a:sym typeface="Inter Bold"/>
              </a:rPr>
              <a:t>Dataset Analysis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90837" y="4436806"/>
            <a:ext cx="9481473" cy="2073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3"/>
              </a:lnSpc>
            </a:pPr>
            <a:endParaRPr/>
          </a:p>
          <a:p>
            <a:pPr marL="702466" lvl="1" indent="-351233" algn="l">
              <a:lnSpc>
                <a:spcPts val="3253"/>
              </a:lnSpc>
              <a:buFont typeface="Arial"/>
              <a:buChar char="•"/>
            </a:pPr>
            <a:r>
              <a:rPr lang="en-US" sz="3253">
                <a:solidFill>
                  <a:srgbClr val="EFEEDC"/>
                </a:solidFill>
                <a:latin typeface="Canva Sans"/>
                <a:ea typeface="Canva Sans"/>
                <a:cs typeface="Canva Sans"/>
                <a:sym typeface="Canva Sans"/>
              </a:rPr>
              <a:t>Total samples: 52,266 after preprocessing</a:t>
            </a:r>
          </a:p>
          <a:p>
            <a:pPr marL="702466" lvl="1" indent="-351233" algn="l">
              <a:lnSpc>
                <a:spcPts val="3253"/>
              </a:lnSpc>
              <a:buFont typeface="Arial"/>
              <a:buChar char="•"/>
            </a:pPr>
            <a:r>
              <a:rPr lang="en-US" sz="3253">
                <a:solidFill>
                  <a:srgbClr val="EFEEDC"/>
                </a:solidFill>
                <a:latin typeface="Canva Sans"/>
                <a:ea typeface="Canva Sans"/>
                <a:cs typeface="Canva Sans"/>
                <a:sym typeface="Canva Sans"/>
              </a:rPr>
              <a:t>Categories: 7 mental health conditions</a:t>
            </a:r>
          </a:p>
          <a:p>
            <a:pPr marL="702466" lvl="1" indent="-351233" algn="l">
              <a:lnSpc>
                <a:spcPts val="3253"/>
              </a:lnSpc>
              <a:buFont typeface="Arial"/>
              <a:buChar char="•"/>
            </a:pPr>
            <a:r>
              <a:rPr lang="en-US" sz="3253">
                <a:solidFill>
                  <a:srgbClr val="EFEEDC"/>
                </a:solidFill>
                <a:latin typeface="Canva Sans"/>
                <a:ea typeface="Canva Sans"/>
                <a:cs typeface="Canva Sans"/>
                <a:sym typeface="Canva Sans"/>
              </a:rPr>
              <a:t>Average text length: 572.3 characters</a:t>
            </a:r>
          </a:p>
          <a:p>
            <a:pPr marL="702466" lvl="1" indent="-351233" algn="l">
              <a:lnSpc>
                <a:spcPts val="3253"/>
              </a:lnSpc>
              <a:spcBef>
                <a:spcPct val="0"/>
              </a:spcBef>
              <a:buFont typeface="Arial"/>
              <a:buChar char="•"/>
            </a:pPr>
            <a:r>
              <a:rPr lang="en-US" sz="3253">
                <a:solidFill>
                  <a:srgbClr val="EFEEDC"/>
                </a:solidFill>
                <a:latin typeface="Canva Sans"/>
                <a:ea typeface="Canva Sans"/>
                <a:cs typeface="Canva Sans"/>
                <a:sym typeface="Canva Sans"/>
              </a:rPr>
              <a:t>Average word count: 112.0 words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90837" y="8062264"/>
            <a:ext cx="11184662" cy="166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2466" lvl="1" indent="-351233" algn="l">
              <a:lnSpc>
                <a:spcPts val="3253"/>
              </a:lnSpc>
              <a:buFont typeface="Arial"/>
              <a:buChar char="•"/>
            </a:pPr>
            <a:r>
              <a:rPr lang="en-US" sz="3253">
                <a:solidFill>
                  <a:srgbClr val="EFEEDC"/>
                </a:solidFill>
                <a:latin typeface="Canva Sans"/>
                <a:ea typeface="Canva Sans"/>
                <a:cs typeface="Canva Sans"/>
                <a:sym typeface="Canva Sans"/>
              </a:rPr>
              <a:t>High-risk conditions: Depression, Suicidal, Anxiety, Bipolar, Stress, Personality disorder (69.4%)</a:t>
            </a:r>
          </a:p>
          <a:p>
            <a:pPr marL="702466" lvl="1" indent="-351233" algn="l">
              <a:lnSpc>
                <a:spcPts val="3253"/>
              </a:lnSpc>
              <a:buFont typeface="Arial"/>
              <a:buChar char="•"/>
            </a:pPr>
            <a:r>
              <a:rPr lang="en-US" sz="3253">
                <a:solidFill>
                  <a:srgbClr val="EFEEDC"/>
                </a:solidFill>
                <a:latin typeface="Canva Sans"/>
                <a:ea typeface="Canva Sans"/>
                <a:cs typeface="Canva Sans"/>
                <a:sym typeface="Canva Sans"/>
              </a:rPr>
              <a:t>Low-risk condition: Normal (30.6%)</a:t>
            </a:r>
          </a:p>
          <a:p>
            <a:pPr algn="l">
              <a:lnSpc>
                <a:spcPts val="3253"/>
              </a:lnSpc>
              <a:spcBef>
                <a:spcPct val="0"/>
              </a:spcBef>
            </a:pPr>
            <a:endParaRPr lang="en-US" sz="3253">
              <a:solidFill>
                <a:srgbClr val="EFEEDC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556087-BE27-2614-0274-BBD319EA6CA3}"/>
              </a:ext>
            </a:extLst>
          </p:cNvPr>
          <p:cNvSpPr txBox="1"/>
          <p:nvPr/>
        </p:nvSpPr>
        <p:spPr>
          <a:xfrm>
            <a:off x="16708338" y="9073014"/>
            <a:ext cx="1101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425806">
            <a:off x="-4711098" y="-4608860"/>
            <a:ext cx="12162710" cy="10019032"/>
          </a:xfrm>
          <a:custGeom>
            <a:avLst/>
            <a:gdLst/>
            <a:ahLst/>
            <a:cxnLst/>
            <a:rect l="l" t="t" r="r" b="b"/>
            <a:pathLst>
              <a:path w="12162710" h="10019032">
                <a:moveTo>
                  <a:pt x="0" y="0"/>
                </a:moveTo>
                <a:lnTo>
                  <a:pt x="12162710" y="0"/>
                </a:lnTo>
                <a:lnTo>
                  <a:pt x="12162710" y="10019032"/>
                </a:lnTo>
                <a:lnTo>
                  <a:pt x="0" y="10019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4447620">
            <a:off x="10727837" y="2627283"/>
            <a:ext cx="14605849" cy="12031568"/>
          </a:xfrm>
          <a:custGeom>
            <a:avLst/>
            <a:gdLst/>
            <a:ahLst/>
            <a:cxnLst/>
            <a:rect l="l" t="t" r="r" b="b"/>
            <a:pathLst>
              <a:path w="14605849" h="12031568">
                <a:moveTo>
                  <a:pt x="0" y="0"/>
                </a:moveTo>
                <a:lnTo>
                  <a:pt x="14605850" y="0"/>
                </a:lnTo>
                <a:lnTo>
                  <a:pt x="14605850" y="12031569"/>
                </a:lnTo>
                <a:lnTo>
                  <a:pt x="0" y="12031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97219" y="-1273709"/>
            <a:ext cx="2702904" cy="2886947"/>
          </a:xfrm>
          <a:custGeom>
            <a:avLst/>
            <a:gdLst/>
            <a:ahLst/>
            <a:cxnLst/>
            <a:rect l="l" t="t" r="r" b="b"/>
            <a:pathLst>
              <a:path w="2702904" h="2886947">
                <a:moveTo>
                  <a:pt x="0" y="0"/>
                </a:moveTo>
                <a:lnTo>
                  <a:pt x="2702905" y="0"/>
                </a:lnTo>
                <a:lnTo>
                  <a:pt x="2702905" y="2886947"/>
                </a:lnTo>
                <a:lnTo>
                  <a:pt x="0" y="28869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6611600" y="6834340"/>
            <a:ext cx="1813436" cy="2075463"/>
          </a:xfrm>
          <a:custGeom>
            <a:avLst/>
            <a:gdLst/>
            <a:ahLst/>
            <a:cxnLst/>
            <a:rect l="l" t="t" r="r" b="b"/>
            <a:pathLst>
              <a:path w="1813436" h="2075463">
                <a:moveTo>
                  <a:pt x="0" y="0"/>
                </a:moveTo>
                <a:lnTo>
                  <a:pt x="1813436" y="0"/>
                </a:lnTo>
                <a:lnTo>
                  <a:pt x="1813436" y="2075463"/>
                </a:lnTo>
                <a:lnTo>
                  <a:pt x="0" y="20754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1028700" y="1104384"/>
            <a:ext cx="10294847" cy="1303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5"/>
              </a:lnSpc>
            </a:pPr>
            <a:r>
              <a:rPr lang="en-US" sz="10461" b="1" spc="-533">
                <a:solidFill>
                  <a:srgbClr val="111111"/>
                </a:solidFill>
                <a:latin typeface="Inter Bold"/>
                <a:ea typeface="Inter Bold"/>
                <a:cs typeface="Inter Bold"/>
                <a:sym typeface="Inter Bold"/>
              </a:rPr>
              <a:t>Methodology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49127" y="2617909"/>
            <a:ext cx="8066480" cy="813365"/>
            <a:chOff x="0" y="0"/>
            <a:chExt cx="3746409" cy="37776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746409" cy="377761"/>
            </a:xfrm>
            <a:custGeom>
              <a:avLst/>
              <a:gdLst/>
              <a:ahLst/>
              <a:cxnLst/>
              <a:rect l="l" t="t" r="r" b="b"/>
              <a:pathLst>
                <a:path w="3746409" h="377761">
                  <a:moveTo>
                    <a:pt x="48948" y="0"/>
                  </a:moveTo>
                  <a:lnTo>
                    <a:pt x="3697462" y="0"/>
                  </a:lnTo>
                  <a:cubicBezTo>
                    <a:pt x="3710443" y="0"/>
                    <a:pt x="3722893" y="5157"/>
                    <a:pt x="3732073" y="14337"/>
                  </a:cubicBezTo>
                  <a:cubicBezTo>
                    <a:pt x="3741252" y="23516"/>
                    <a:pt x="3746409" y="35966"/>
                    <a:pt x="3746409" y="48948"/>
                  </a:cubicBezTo>
                  <a:lnTo>
                    <a:pt x="3746409" y="328813"/>
                  </a:lnTo>
                  <a:cubicBezTo>
                    <a:pt x="3746409" y="355846"/>
                    <a:pt x="3724494" y="377761"/>
                    <a:pt x="3697462" y="377761"/>
                  </a:cubicBezTo>
                  <a:lnTo>
                    <a:pt x="48948" y="377761"/>
                  </a:lnTo>
                  <a:cubicBezTo>
                    <a:pt x="21915" y="377761"/>
                    <a:pt x="0" y="355846"/>
                    <a:pt x="0" y="328813"/>
                  </a:cubicBezTo>
                  <a:lnTo>
                    <a:pt x="0" y="48948"/>
                  </a:lnTo>
                  <a:cubicBezTo>
                    <a:pt x="0" y="21915"/>
                    <a:pt x="21915" y="0"/>
                    <a:pt x="4894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3746409" cy="3396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r>
                <a:rPr lang="en-US" sz="2500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FEATURE ENGINEERING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49127" y="3488425"/>
            <a:ext cx="11881422" cy="2306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9287" lvl="1" indent="-329644" algn="l">
              <a:lnSpc>
                <a:spcPts val="3053"/>
              </a:lnSpc>
              <a:buFont typeface="Arial"/>
              <a:buChar char="•"/>
            </a:pPr>
            <a:r>
              <a:rPr lang="en-US" sz="305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Sentiment: VADER &amp; TextBlob</a:t>
            </a:r>
          </a:p>
          <a:p>
            <a:pPr marL="659287" lvl="1" indent="-329644" algn="l">
              <a:lnSpc>
                <a:spcPts val="3053"/>
              </a:lnSpc>
              <a:buFont typeface="Arial"/>
              <a:buChar char="•"/>
            </a:pPr>
            <a:r>
              <a:rPr lang="en-US" sz="305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Linguistic patterns: text length, punctuation, capitalization</a:t>
            </a:r>
          </a:p>
          <a:p>
            <a:pPr marL="659287" lvl="1" indent="-329644" algn="l">
              <a:lnSpc>
                <a:spcPts val="3053"/>
              </a:lnSpc>
              <a:buFont typeface="Arial"/>
              <a:buChar char="•"/>
            </a:pPr>
            <a:r>
              <a:rPr lang="en-US" sz="305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Mental health keyword detection</a:t>
            </a:r>
          </a:p>
          <a:p>
            <a:pPr marL="659287" lvl="1" indent="-329644" algn="l">
              <a:lnSpc>
                <a:spcPts val="3053"/>
              </a:lnSpc>
              <a:buFont typeface="Arial"/>
              <a:buChar char="•"/>
            </a:pPr>
            <a:r>
              <a:rPr lang="en-US" sz="305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TF-IDF vectorization (1,000 features)</a:t>
            </a:r>
          </a:p>
          <a:p>
            <a:pPr marL="659287" lvl="1" indent="-329644" algn="l">
              <a:lnSpc>
                <a:spcPts val="3053"/>
              </a:lnSpc>
              <a:spcBef>
                <a:spcPct val="0"/>
              </a:spcBef>
              <a:buFont typeface="Arial"/>
              <a:buChar char="•"/>
            </a:pPr>
            <a:r>
              <a:rPr lang="en-US" sz="305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Final feature matrix: 1,009 dimensions</a:t>
            </a:r>
          </a:p>
          <a:p>
            <a:pPr algn="l">
              <a:lnSpc>
                <a:spcPts val="3053"/>
              </a:lnSpc>
              <a:spcBef>
                <a:spcPct val="0"/>
              </a:spcBef>
            </a:pPr>
            <a:endParaRPr lang="en-US" sz="3053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8915607" y="4889922"/>
            <a:ext cx="8066480" cy="813365"/>
            <a:chOff x="0" y="0"/>
            <a:chExt cx="3746409" cy="37776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746409" cy="377761"/>
            </a:xfrm>
            <a:custGeom>
              <a:avLst/>
              <a:gdLst/>
              <a:ahLst/>
              <a:cxnLst/>
              <a:rect l="l" t="t" r="r" b="b"/>
              <a:pathLst>
                <a:path w="3746409" h="377761">
                  <a:moveTo>
                    <a:pt x="48948" y="0"/>
                  </a:moveTo>
                  <a:lnTo>
                    <a:pt x="3697462" y="0"/>
                  </a:lnTo>
                  <a:cubicBezTo>
                    <a:pt x="3710443" y="0"/>
                    <a:pt x="3722893" y="5157"/>
                    <a:pt x="3732073" y="14337"/>
                  </a:cubicBezTo>
                  <a:cubicBezTo>
                    <a:pt x="3741252" y="23516"/>
                    <a:pt x="3746409" y="35966"/>
                    <a:pt x="3746409" y="48948"/>
                  </a:cubicBezTo>
                  <a:lnTo>
                    <a:pt x="3746409" y="328813"/>
                  </a:lnTo>
                  <a:cubicBezTo>
                    <a:pt x="3746409" y="355846"/>
                    <a:pt x="3724494" y="377761"/>
                    <a:pt x="3697462" y="377761"/>
                  </a:cubicBezTo>
                  <a:lnTo>
                    <a:pt x="48948" y="377761"/>
                  </a:lnTo>
                  <a:cubicBezTo>
                    <a:pt x="21915" y="377761"/>
                    <a:pt x="0" y="355846"/>
                    <a:pt x="0" y="328813"/>
                  </a:cubicBezTo>
                  <a:lnTo>
                    <a:pt x="0" y="48948"/>
                  </a:lnTo>
                  <a:cubicBezTo>
                    <a:pt x="0" y="21915"/>
                    <a:pt x="21915" y="0"/>
                    <a:pt x="4894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38100"/>
              <a:ext cx="3746409" cy="3396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r>
                <a:rPr lang="en-US" sz="2500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MACHINE LEARNING MODELS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8915607" y="5760437"/>
            <a:ext cx="9869475" cy="1925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9287" lvl="1" indent="-329644" algn="l">
              <a:lnSpc>
                <a:spcPts val="3053"/>
              </a:lnSpc>
              <a:buFont typeface="Arial"/>
              <a:buChar char="•"/>
            </a:pPr>
            <a:r>
              <a:rPr lang="en-US" sz="305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Six algorithms: Logistic Regression, Random Forest, Gradient Boosting, Linear SVM, Naive Bayes, Neural Network</a:t>
            </a:r>
          </a:p>
          <a:p>
            <a:pPr marL="659287" lvl="1" indent="-329644" algn="l">
              <a:lnSpc>
                <a:spcPts val="3053"/>
              </a:lnSpc>
              <a:spcBef>
                <a:spcPct val="0"/>
              </a:spcBef>
              <a:buFont typeface="Arial"/>
              <a:buChar char="•"/>
            </a:pPr>
            <a:r>
              <a:rPr lang="en-US" sz="305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Hyperparameter optimization applied</a:t>
            </a:r>
          </a:p>
          <a:p>
            <a:pPr algn="l">
              <a:lnSpc>
                <a:spcPts val="3053"/>
              </a:lnSpc>
              <a:spcBef>
                <a:spcPct val="0"/>
              </a:spcBef>
            </a:pPr>
            <a:endParaRPr lang="en-US" sz="3053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849127" y="6834340"/>
            <a:ext cx="8066480" cy="813365"/>
            <a:chOff x="0" y="0"/>
            <a:chExt cx="3746409" cy="37776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746409" cy="377761"/>
            </a:xfrm>
            <a:custGeom>
              <a:avLst/>
              <a:gdLst/>
              <a:ahLst/>
              <a:cxnLst/>
              <a:rect l="l" t="t" r="r" b="b"/>
              <a:pathLst>
                <a:path w="3746409" h="377761">
                  <a:moveTo>
                    <a:pt x="48948" y="0"/>
                  </a:moveTo>
                  <a:lnTo>
                    <a:pt x="3697462" y="0"/>
                  </a:lnTo>
                  <a:cubicBezTo>
                    <a:pt x="3710443" y="0"/>
                    <a:pt x="3722893" y="5157"/>
                    <a:pt x="3732073" y="14337"/>
                  </a:cubicBezTo>
                  <a:cubicBezTo>
                    <a:pt x="3741252" y="23516"/>
                    <a:pt x="3746409" y="35966"/>
                    <a:pt x="3746409" y="48948"/>
                  </a:cubicBezTo>
                  <a:lnTo>
                    <a:pt x="3746409" y="328813"/>
                  </a:lnTo>
                  <a:cubicBezTo>
                    <a:pt x="3746409" y="355846"/>
                    <a:pt x="3724494" y="377761"/>
                    <a:pt x="3697462" y="377761"/>
                  </a:cubicBezTo>
                  <a:lnTo>
                    <a:pt x="48948" y="377761"/>
                  </a:lnTo>
                  <a:cubicBezTo>
                    <a:pt x="21915" y="377761"/>
                    <a:pt x="0" y="355846"/>
                    <a:pt x="0" y="328813"/>
                  </a:cubicBezTo>
                  <a:lnTo>
                    <a:pt x="0" y="48948"/>
                  </a:lnTo>
                  <a:cubicBezTo>
                    <a:pt x="0" y="21915"/>
                    <a:pt x="21915" y="0"/>
                    <a:pt x="4894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38100"/>
              <a:ext cx="3746409" cy="3396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r>
                <a:rPr lang="en-US" sz="2500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CARBON EMISSION TRACKING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849127" y="7704855"/>
            <a:ext cx="9869475" cy="1544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9287" lvl="1" indent="-329644" algn="l">
              <a:lnSpc>
                <a:spcPts val="3053"/>
              </a:lnSpc>
              <a:buFont typeface="Arial"/>
              <a:buChar char="•"/>
            </a:pPr>
            <a:r>
              <a:rPr lang="en-US" sz="305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CodeCarbon integration for CO₂ monitoring</a:t>
            </a:r>
          </a:p>
          <a:p>
            <a:pPr marL="659287" lvl="1" indent="-329644" algn="l">
              <a:lnSpc>
                <a:spcPts val="3053"/>
              </a:lnSpc>
              <a:spcBef>
                <a:spcPct val="0"/>
              </a:spcBef>
              <a:buFont typeface="Arial"/>
              <a:buChar char="•"/>
            </a:pPr>
            <a:r>
              <a:rPr lang="en-US" sz="305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Real-time tracking of energy, training time, emissions</a:t>
            </a:r>
          </a:p>
          <a:p>
            <a:pPr algn="l">
              <a:lnSpc>
                <a:spcPts val="3053"/>
              </a:lnSpc>
              <a:spcBef>
                <a:spcPct val="0"/>
              </a:spcBef>
            </a:pPr>
            <a:endParaRPr lang="en-US" sz="3053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84FE26-E7BA-D5E3-7F90-4E52BFAD1917}"/>
              </a:ext>
            </a:extLst>
          </p:cNvPr>
          <p:cNvSpPr txBox="1"/>
          <p:nvPr/>
        </p:nvSpPr>
        <p:spPr>
          <a:xfrm>
            <a:off x="16804505" y="9057527"/>
            <a:ext cx="99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385203">
            <a:off x="10708825" y="-4475041"/>
            <a:ext cx="14605849" cy="12031568"/>
          </a:xfrm>
          <a:custGeom>
            <a:avLst/>
            <a:gdLst/>
            <a:ahLst/>
            <a:cxnLst/>
            <a:rect l="l" t="t" r="r" b="b"/>
            <a:pathLst>
              <a:path w="14605849" h="12031568">
                <a:moveTo>
                  <a:pt x="0" y="0"/>
                </a:moveTo>
                <a:lnTo>
                  <a:pt x="14605850" y="0"/>
                </a:lnTo>
                <a:lnTo>
                  <a:pt x="14605850" y="12031568"/>
                </a:lnTo>
                <a:lnTo>
                  <a:pt x="0" y="12031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363390">
            <a:off x="-5225539" y="3685504"/>
            <a:ext cx="12162710" cy="10019032"/>
          </a:xfrm>
          <a:custGeom>
            <a:avLst/>
            <a:gdLst/>
            <a:ahLst/>
            <a:cxnLst/>
            <a:rect l="l" t="t" r="r" b="b"/>
            <a:pathLst>
              <a:path w="12162710" h="10019032">
                <a:moveTo>
                  <a:pt x="0" y="0"/>
                </a:moveTo>
                <a:lnTo>
                  <a:pt x="12162710" y="0"/>
                </a:lnTo>
                <a:lnTo>
                  <a:pt x="12162710" y="10019033"/>
                </a:lnTo>
                <a:lnTo>
                  <a:pt x="0" y="100190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94404" y="4081503"/>
            <a:ext cx="1089228" cy="1061997"/>
          </a:xfrm>
          <a:custGeom>
            <a:avLst/>
            <a:gdLst/>
            <a:ahLst/>
            <a:cxnLst/>
            <a:rect l="l" t="t" r="r" b="b"/>
            <a:pathLst>
              <a:path w="1089228" h="1061997">
                <a:moveTo>
                  <a:pt x="0" y="0"/>
                </a:moveTo>
                <a:lnTo>
                  <a:pt x="1089228" y="0"/>
                </a:lnTo>
                <a:lnTo>
                  <a:pt x="1089228" y="1061997"/>
                </a:lnTo>
                <a:lnTo>
                  <a:pt x="0" y="10619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5" name="Group 5"/>
          <p:cNvGrpSpPr/>
          <p:nvPr/>
        </p:nvGrpSpPr>
        <p:grpSpPr>
          <a:xfrm>
            <a:off x="1446800" y="3378998"/>
            <a:ext cx="15394400" cy="836267"/>
            <a:chOff x="0" y="0"/>
            <a:chExt cx="7149801" cy="3883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149801" cy="388397"/>
            </a:xfrm>
            <a:custGeom>
              <a:avLst/>
              <a:gdLst/>
              <a:ahLst/>
              <a:cxnLst/>
              <a:rect l="l" t="t" r="r" b="b"/>
              <a:pathLst>
                <a:path w="7149801" h="388397">
                  <a:moveTo>
                    <a:pt x="25648" y="0"/>
                  </a:moveTo>
                  <a:lnTo>
                    <a:pt x="7124153" y="0"/>
                  </a:lnTo>
                  <a:cubicBezTo>
                    <a:pt x="7138318" y="0"/>
                    <a:pt x="7149801" y="11483"/>
                    <a:pt x="7149801" y="25648"/>
                  </a:cubicBezTo>
                  <a:lnTo>
                    <a:pt x="7149801" y="362749"/>
                  </a:lnTo>
                  <a:cubicBezTo>
                    <a:pt x="7149801" y="376914"/>
                    <a:pt x="7138318" y="388397"/>
                    <a:pt x="7124153" y="388397"/>
                  </a:cubicBezTo>
                  <a:lnTo>
                    <a:pt x="25648" y="388397"/>
                  </a:lnTo>
                  <a:cubicBezTo>
                    <a:pt x="11483" y="388397"/>
                    <a:pt x="0" y="376914"/>
                    <a:pt x="0" y="362749"/>
                  </a:cubicBezTo>
                  <a:lnTo>
                    <a:pt x="0" y="25648"/>
                  </a:lnTo>
                  <a:cubicBezTo>
                    <a:pt x="0" y="11483"/>
                    <a:pt x="11483" y="0"/>
                    <a:pt x="2564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FEEDC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38100"/>
              <a:ext cx="7149801" cy="350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1642268">
            <a:off x="17129229" y="1631931"/>
            <a:ext cx="1076650" cy="2031415"/>
          </a:xfrm>
          <a:custGeom>
            <a:avLst/>
            <a:gdLst/>
            <a:ahLst/>
            <a:cxnLst/>
            <a:rect l="l" t="t" r="r" b="b"/>
            <a:pathLst>
              <a:path w="1076650" h="2031415">
                <a:moveTo>
                  <a:pt x="0" y="0"/>
                </a:moveTo>
                <a:lnTo>
                  <a:pt x="1076650" y="0"/>
                </a:lnTo>
                <a:lnTo>
                  <a:pt x="1076650" y="2031415"/>
                </a:lnTo>
                <a:lnTo>
                  <a:pt x="0" y="20314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345941" y="4735894"/>
            <a:ext cx="17596118" cy="3959126"/>
          </a:xfrm>
          <a:custGeom>
            <a:avLst/>
            <a:gdLst/>
            <a:ahLst/>
            <a:cxnLst/>
            <a:rect l="l" t="t" r="r" b="b"/>
            <a:pathLst>
              <a:path w="17596118" h="3959126">
                <a:moveTo>
                  <a:pt x="0" y="0"/>
                </a:moveTo>
                <a:lnTo>
                  <a:pt x="17596118" y="0"/>
                </a:lnTo>
                <a:lnTo>
                  <a:pt x="17596118" y="3959127"/>
                </a:lnTo>
                <a:lnTo>
                  <a:pt x="0" y="39591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910806" y="3708170"/>
            <a:ext cx="14718049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2499" b="1">
                <a:solidFill>
                  <a:srgbClr val="EFEEDC"/>
                </a:solidFill>
                <a:latin typeface="Inter Bold"/>
                <a:ea typeface="Inter Bold"/>
                <a:cs typeface="Inter Bold"/>
                <a:sym typeface="Inter Bold"/>
              </a:rPr>
              <a:t>TABLE: COMPREHENSIVE PERFORMANCE COMPARISON WITH CARBON EMISSION ANALYSIS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1174710" y="1278674"/>
            <a:ext cx="20637420" cy="1303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5"/>
              </a:lnSpc>
            </a:pPr>
            <a:r>
              <a:rPr lang="en-US" sz="10461" b="1" spc="-533">
                <a:solidFill>
                  <a:srgbClr val="EFEEDC"/>
                </a:solidFill>
                <a:latin typeface="Inter Bold"/>
                <a:ea typeface="Inter Bold"/>
                <a:cs typeface="Inter Bold"/>
                <a:sym typeface="Inter Bold"/>
              </a:rPr>
              <a:t>Result Analysis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1FCAD5-8ADB-1001-83CA-2D72D77B07FB}"/>
              </a:ext>
            </a:extLst>
          </p:cNvPr>
          <p:cNvSpPr txBox="1"/>
          <p:nvPr/>
        </p:nvSpPr>
        <p:spPr>
          <a:xfrm>
            <a:off x="16737498" y="9111387"/>
            <a:ext cx="12045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135271">
            <a:off x="11116957" y="-1745258"/>
            <a:ext cx="14605849" cy="12031568"/>
          </a:xfrm>
          <a:custGeom>
            <a:avLst/>
            <a:gdLst/>
            <a:ahLst/>
            <a:cxnLst/>
            <a:rect l="l" t="t" r="r" b="b"/>
            <a:pathLst>
              <a:path w="14605849" h="12031568">
                <a:moveTo>
                  <a:pt x="0" y="0"/>
                </a:moveTo>
                <a:lnTo>
                  <a:pt x="14605850" y="0"/>
                </a:lnTo>
                <a:lnTo>
                  <a:pt x="14605850" y="12031568"/>
                </a:lnTo>
                <a:lnTo>
                  <a:pt x="0" y="12031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113458">
            <a:off x="-4506152" y="4481724"/>
            <a:ext cx="12162710" cy="10019032"/>
          </a:xfrm>
          <a:custGeom>
            <a:avLst/>
            <a:gdLst/>
            <a:ahLst/>
            <a:cxnLst/>
            <a:rect l="l" t="t" r="r" b="b"/>
            <a:pathLst>
              <a:path w="12162710" h="10019032">
                <a:moveTo>
                  <a:pt x="0" y="0"/>
                </a:moveTo>
                <a:lnTo>
                  <a:pt x="12162710" y="0"/>
                </a:lnTo>
                <a:lnTo>
                  <a:pt x="12162710" y="10019032"/>
                </a:lnTo>
                <a:lnTo>
                  <a:pt x="0" y="10019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53443" y="1043898"/>
            <a:ext cx="12884743" cy="1303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5"/>
              </a:lnSpc>
            </a:pPr>
            <a:r>
              <a:rPr lang="en-US" sz="10461" b="1" spc="-533">
                <a:solidFill>
                  <a:srgbClr val="111111"/>
                </a:solidFill>
                <a:latin typeface="Inter Bold"/>
                <a:ea typeface="Inter Bold"/>
                <a:cs typeface="Inter Bold"/>
                <a:sym typeface="Inter Bold"/>
              </a:rPr>
              <a:t>Conclusion</a:t>
            </a:r>
          </a:p>
        </p:txBody>
      </p:sp>
      <p:sp>
        <p:nvSpPr>
          <p:cNvPr id="5" name="Freeform 5"/>
          <p:cNvSpPr/>
          <p:nvPr/>
        </p:nvSpPr>
        <p:spPr>
          <a:xfrm>
            <a:off x="-319064" y="7253133"/>
            <a:ext cx="1347764" cy="1314070"/>
          </a:xfrm>
          <a:custGeom>
            <a:avLst/>
            <a:gdLst/>
            <a:ahLst/>
            <a:cxnLst/>
            <a:rect l="l" t="t" r="r" b="b"/>
            <a:pathLst>
              <a:path w="1347764" h="1314070">
                <a:moveTo>
                  <a:pt x="0" y="0"/>
                </a:moveTo>
                <a:lnTo>
                  <a:pt x="1347764" y="0"/>
                </a:lnTo>
                <a:lnTo>
                  <a:pt x="1347764" y="1314070"/>
                </a:lnTo>
                <a:lnTo>
                  <a:pt x="0" y="13140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8534263" y="553252"/>
            <a:ext cx="1468564" cy="950895"/>
          </a:xfrm>
          <a:custGeom>
            <a:avLst/>
            <a:gdLst/>
            <a:ahLst/>
            <a:cxnLst/>
            <a:rect l="l" t="t" r="r" b="b"/>
            <a:pathLst>
              <a:path w="1468564" h="950895">
                <a:moveTo>
                  <a:pt x="0" y="0"/>
                </a:moveTo>
                <a:lnTo>
                  <a:pt x="1468565" y="0"/>
                </a:lnTo>
                <a:lnTo>
                  <a:pt x="1468565" y="950896"/>
                </a:lnTo>
                <a:lnTo>
                  <a:pt x="0" y="9508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1028700" y="2816378"/>
            <a:ext cx="16205857" cy="575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4210" lvl="1" indent="-442105" algn="l">
              <a:lnSpc>
                <a:spcPts val="4095"/>
              </a:lnSpc>
              <a:buFont typeface="Arial"/>
              <a:buChar char="•"/>
            </a:pPr>
            <a:r>
              <a:rPr lang="en-US" sz="409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Neural Network achieved highest accuracy (93.0%) with excellent ROC AUC (0.974)</a:t>
            </a:r>
          </a:p>
          <a:p>
            <a:pPr algn="l">
              <a:lnSpc>
                <a:spcPts val="4095"/>
              </a:lnSpc>
            </a:pPr>
            <a:endParaRPr lang="en-US" sz="4095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884210" lvl="1" indent="-442105" algn="l">
              <a:lnSpc>
                <a:spcPts val="4095"/>
              </a:lnSpc>
              <a:buFont typeface="Arial"/>
              <a:buChar char="•"/>
            </a:pPr>
            <a:r>
              <a:rPr lang="en-US" sz="409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Naive Bayes provided most sustainable solution with minimal CO₂ emissions (0.000001 kg)</a:t>
            </a:r>
          </a:p>
          <a:p>
            <a:pPr algn="l">
              <a:lnSpc>
                <a:spcPts val="4900"/>
              </a:lnSpc>
            </a:pPr>
            <a:endParaRPr lang="en-US" sz="4095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884210" lvl="1" indent="-442105" algn="l">
              <a:lnSpc>
                <a:spcPts val="4095"/>
              </a:lnSpc>
              <a:buFont typeface="Arial"/>
              <a:buChar char="•"/>
            </a:pPr>
            <a:r>
              <a:rPr lang="en-US" sz="409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Comprehensive Green AI analysis enables informed deployment decisions</a:t>
            </a:r>
          </a:p>
          <a:p>
            <a:pPr algn="l">
              <a:lnSpc>
                <a:spcPts val="4095"/>
              </a:lnSpc>
            </a:pPr>
            <a:endParaRPr lang="en-US" sz="4095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095"/>
              </a:lnSpc>
              <a:spcBef>
                <a:spcPct val="0"/>
              </a:spcBef>
            </a:pPr>
            <a:endParaRPr lang="en-US" sz="4095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095"/>
              </a:lnSpc>
              <a:spcBef>
                <a:spcPct val="0"/>
              </a:spcBef>
            </a:pPr>
            <a:endParaRPr lang="en-US" sz="4095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B0714E-7903-0A2A-ED18-80CD2DDFADC6}"/>
              </a:ext>
            </a:extLst>
          </p:cNvPr>
          <p:cNvSpPr txBox="1"/>
          <p:nvPr/>
        </p:nvSpPr>
        <p:spPr>
          <a:xfrm>
            <a:off x="16687800" y="9036224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960617">
            <a:off x="-3856140" y="6534410"/>
            <a:ext cx="14605849" cy="12031568"/>
          </a:xfrm>
          <a:custGeom>
            <a:avLst/>
            <a:gdLst/>
            <a:ahLst/>
            <a:cxnLst/>
            <a:rect l="l" t="t" r="r" b="b"/>
            <a:pathLst>
              <a:path w="14605849" h="12031568">
                <a:moveTo>
                  <a:pt x="0" y="0"/>
                </a:moveTo>
                <a:lnTo>
                  <a:pt x="14605849" y="0"/>
                </a:lnTo>
                <a:lnTo>
                  <a:pt x="14605849" y="12031569"/>
                </a:lnTo>
                <a:lnTo>
                  <a:pt x="0" y="12031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982431">
            <a:off x="12525558" y="-5979167"/>
            <a:ext cx="12162710" cy="10019032"/>
          </a:xfrm>
          <a:custGeom>
            <a:avLst/>
            <a:gdLst/>
            <a:ahLst/>
            <a:cxnLst/>
            <a:rect l="l" t="t" r="r" b="b"/>
            <a:pathLst>
              <a:path w="12162710" h="10019032">
                <a:moveTo>
                  <a:pt x="0" y="0"/>
                </a:moveTo>
                <a:lnTo>
                  <a:pt x="12162710" y="0"/>
                </a:lnTo>
                <a:lnTo>
                  <a:pt x="12162710" y="10019032"/>
                </a:lnTo>
                <a:lnTo>
                  <a:pt x="0" y="10019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843798" y="1796716"/>
            <a:ext cx="7995990" cy="5855164"/>
            <a:chOff x="0" y="0"/>
            <a:chExt cx="1413505" cy="103505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13505" cy="1035057"/>
            </a:xfrm>
            <a:custGeom>
              <a:avLst/>
              <a:gdLst/>
              <a:ahLst/>
              <a:cxnLst/>
              <a:rect l="l" t="t" r="r" b="b"/>
              <a:pathLst>
                <a:path w="1413505" h="1035057">
                  <a:moveTo>
                    <a:pt x="96823" y="0"/>
                  </a:moveTo>
                  <a:lnTo>
                    <a:pt x="1316683" y="0"/>
                  </a:lnTo>
                  <a:cubicBezTo>
                    <a:pt x="1370156" y="0"/>
                    <a:pt x="1413505" y="43349"/>
                    <a:pt x="1413505" y="96823"/>
                  </a:cubicBezTo>
                  <a:lnTo>
                    <a:pt x="1413505" y="938235"/>
                  </a:lnTo>
                  <a:cubicBezTo>
                    <a:pt x="1413505" y="963913"/>
                    <a:pt x="1403304" y="988541"/>
                    <a:pt x="1385147" y="1006698"/>
                  </a:cubicBezTo>
                  <a:cubicBezTo>
                    <a:pt x="1366989" y="1024856"/>
                    <a:pt x="1342362" y="1035057"/>
                    <a:pt x="1316683" y="1035057"/>
                  </a:cubicBezTo>
                  <a:lnTo>
                    <a:pt x="96823" y="1035057"/>
                  </a:lnTo>
                  <a:cubicBezTo>
                    <a:pt x="43349" y="1035057"/>
                    <a:pt x="0" y="991708"/>
                    <a:pt x="0" y="938235"/>
                  </a:cubicBezTo>
                  <a:lnTo>
                    <a:pt x="0" y="96823"/>
                  </a:lnTo>
                  <a:cubicBezTo>
                    <a:pt x="0" y="43349"/>
                    <a:pt x="43349" y="0"/>
                    <a:pt x="968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111111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413505" cy="10731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76250" y="476250"/>
            <a:ext cx="7646740" cy="9334500"/>
            <a:chOff x="0" y="0"/>
            <a:chExt cx="8671357" cy="1058526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664808" cy="10577357"/>
            </a:xfrm>
            <a:custGeom>
              <a:avLst/>
              <a:gdLst/>
              <a:ahLst/>
              <a:cxnLst/>
              <a:rect l="l" t="t" r="r" b="b"/>
              <a:pathLst>
                <a:path w="8664808" h="10577357">
                  <a:moveTo>
                    <a:pt x="7493024" y="10017858"/>
                  </a:moveTo>
                  <a:lnTo>
                    <a:pt x="140802" y="10574605"/>
                  </a:lnTo>
                  <a:cubicBezTo>
                    <a:pt x="104467" y="10577357"/>
                    <a:pt x="68629" y="10564840"/>
                    <a:pt x="41908" y="10540065"/>
                  </a:cubicBezTo>
                  <a:cubicBezTo>
                    <a:pt x="15187" y="10515291"/>
                    <a:pt x="0" y="10480501"/>
                    <a:pt x="0" y="10444063"/>
                  </a:cubicBezTo>
                  <a:lnTo>
                    <a:pt x="0" y="5432779"/>
                  </a:lnTo>
                  <a:cubicBezTo>
                    <a:pt x="0" y="5338943"/>
                    <a:pt x="10595" y="5245407"/>
                    <a:pt x="31583" y="5153947"/>
                  </a:cubicBezTo>
                  <a:lnTo>
                    <a:pt x="1182756" y="137627"/>
                  </a:lnTo>
                  <a:cubicBezTo>
                    <a:pt x="1201239" y="57089"/>
                    <a:pt x="1272912" y="0"/>
                    <a:pt x="1355544" y="0"/>
                  </a:cubicBezTo>
                  <a:lnTo>
                    <a:pt x="7414903" y="0"/>
                  </a:lnTo>
                  <a:cubicBezTo>
                    <a:pt x="7501278" y="0"/>
                    <a:pt x="7580070" y="49317"/>
                    <a:pt x="7617817" y="127007"/>
                  </a:cubicBezTo>
                  <a:lnTo>
                    <a:pt x="8609648" y="2168338"/>
                  </a:lnTo>
                  <a:cubicBezTo>
                    <a:pt x="8649892" y="2251166"/>
                    <a:pt x="8664808" y="2344024"/>
                    <a:pt x="8652530" y="2435289"/>
                  </a:cubicBezTo>
                  <a:lnTo>
                    <a:pt x="7652653" y="9867252"/>
                  </a:lnTo>
                  <a:cubicBezTo>
                    <a:pt x="7641675" y="9948846"/>
                    <a:pt x="7575118" y="10011642"/>
                    <a:pt x="7493024" y="10017858"/>
                  </a:cubicBezTo>
                  <a:close/>
                </a:path>
              </a:pathLst>
            </a:custGeom>
            <a:blipFill>
              <a:blip r:embed="rId3"/>
              <a:stretch>
                <a:fillRect t="-11404" r="89" b="-11352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8801540" y="3088208"/>
            <a:ext cx="8080506" cy="3820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18"/>
              </a:lnSpc>
            </a:pPr>
            <a:r>
              <a:rPr lang="en-US" sz="16020" b="1" spc="-817">
                <a:solidFill>
                  <a:srgbClr val="111111"/>
                </a:solidFill>
                <a:latin typeface="Inter Bold"/>
                <a:ea typeface="Inter Bold"/>
                <a:cs typeface="Inter Bold"/>
                <a:sym typeface="Inter Bold"/>
              </a:rPr>
              <a:t>THANK</a:t>
            </a:r>
          </a:p>
          <a:p>
            <a:pPr algn="ctr">
              <a:lnSpc>
                <a:spcPts val="14418"/>
              </a:lnSpc>
            </a:pPr>
            <a:r>
              <a:rPr lang="en-US" sz="16020" b="1" spc="-817">
                <a:solidFill>
                  <a:srgbClr val="111111"/>
                </a:solidFill>
                <a:latin typeface="Inter Bold"/>
                <a:ea typeface="Inter Bold"/>
                <a:cs typeface="Inter Bold"/>
                <a:sym typeface="Inter Bold"/>
              </a:rPr>
              <a:t>YOU</a:t>
            </a:r>
          </a:p>
        </p:txBody>
      </p:sp>
      <p:sp>
        <p:nvSpPr>
          <p:cNvPr id="10" name="Freeform 10"/>
          <p:cNvSpPr/>
          <p:nvPr/>
        </p:nvSpPr>
        <p:spPr>
          <a:xfrm>
            <a:off x="15993196" y="1425590"/>
            <a:ext cx="1076049" cy="1231530"/>
          </a:xfrm>
          <a:custGeom>
            <a:avLst/>
            <a:gdLst/>
            <a:ahLst/>
            <a:cxnLst/>
            <a:rect l="l" t="t" r="r" b="b"/>
            <a:pathLst>
              <a:path w="1076049" h="1231530">
                <a:moveTo>
                  <a:pt x="0" y="0"/>
                </a:moveTo>
                <a:lnTo>
                  <a:pt x="1076049" y="0"/>
                </a:lnTo>
                <a:lnTo>
                  <a:pt x="1076049" y="1231529"/>
                </a:lnTo>
                <a:lnTo>
                  <a:pt x="0" y="12315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359</Words>
  <Application>Microsoft Office PowerPoint</Application>
  <PresentationFormat>Custom</PresentationFormat>
  <Paragraphs>83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Inter Bold</vt:lpstr>
      <vt:lpstr>Canva Sans</vt:lpstr>
      <vt:lpstr>Canva Sans Bold</vt:lpstr>
      <vt:lpstr>Calibri</vt:lpstr>
      <vt:lpstr>Inter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Mental Health Risk Prediction Using Social Media Sentiment Analysis</dc:title>
  <cp:lastModifiedBy>Tasmia Hossain Kashfia</cp:lastModifiedBy>
  <cp:revision>2</cp:revision>
  <dcterms:created xsi:type="dcterms:W3CDTF">2006-08-16T00:00:00Z</dcterms:created>
  <dcterms:modified xsi:type="dcterms:W3CDTF">2025-09-24T19:43:18Z</dcterms:modified>
  <dc:identifier>DAGz5_f1Z0U</dc:identifier>
</cp:coreProperties>
</file>